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1"/>
  </p:notesMasterIdLst>
  <p:handoutMasterIdLst>
    <p:handoutMasterId r:id="rId62"/>
  </p:handoutMasterIdLst>
  <p:sldIdLst>
    <p:sldId id="434" r:id="rId3"/>
    <p:sldId id="441" r:id="rId4"/>
    <p:sldId id="291" r:id="rId5"/>
    <p:sldId id="309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8" r:id="rId17"/>
    <p:sldId id="442" r:id="rId18"/>
    <p:sldId id="328" r:id="rId19"/>
    <p:sldId id="330" r:id="rId20"/>
    <p:sldId id="395" r:id="rId21"/>
    <p:sldId id="414" r:id="rId22"/>
    <p:sldId id="392" r:id="rId23"/>
    <p:sldId id="384" r:id="rId24"/>
    <p:sldId id="399" r:id="rId25"/>
    <p:sldId id="400" r:id="rId26"/>
    <p:sldId id="383" r:id="rId27"/>
    <p:sldId id="410" r:id="rId28"/>
    <p:sldId id="374" r:id="rId29"/>
    <p:sldId id="387" r:id="rId30"/>
    <p:sldId id="435" r:id="rId31"/>
    <p:sldId id="436" r:id="rId32"/>
    <p:sldId id="437" r:id="rId33"/>
    <p:sldId id="411" r:id="rId34"/>
    <p:sldId id="377" r:id="rId35"/>
    <p:sldId id="438" r:id="rId36"/>
    <p:sldId id="443" r:id="rId37"/>
    <p:sldId id="401" r:id="rId38"/>
    <p:sldId id="427" r:id="rId39"/>
    <p:sldId id="402" r:id="rId40"/>
    <p:sldId id="416" r:id="rId41"/>
    <p:sldId id="418" r:id="rId42"/>
    <p:sldId id="419" r:id="rId43"/>
    <p:sldId id="420" r:id="rId44"/>
    <p:sldId id="439" r:id="rId45"/>
    <p:sldId id="422" r:id="rId46"/>
    <p:sldId id="425" r:id="rId47"/>
    <p:sldId id="428" r:id="rId48"/>
    <p:sldId id="403" r:id="rId49"/>
    <p:sldId id="429" r:id="rId50"/>
    <p:sldId id="404" r:id="rId51"/>
    <p:sldId id="430" r:id="rId52"/>
    <p:sldId id="405" r:id="rId53"/>
    <p:sldId id="431" r:id="rId54"/>
    <p:sldId id="440" r:id="rId55"/>
    <p:sldId id="413" r:id="rId56"/>
    <p:sldId id="407" r:id="rId57"/>
    <p:sldId id="358" r:id="rId58"/>
    <p:sldId id="412" r:id="rId59"/>
    <p:sldId id="44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934"/>
    <a:srgbClr val="B0A093"/>
    <a:srgbClr val="FFCCCC"/>
    <a:srgbClr val="00314B"/>
    <a:srgbClr val="DBC9BE"/>
    <a:srgbClr val="F6E4DA"/>
    <a:srgbClr val="D76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786" autoAdjust="0"/>
  </p:normalViewPr>
  <p:slideViewPr>
    <p:cSldViewPr snapToGrid="0">
      <p:cViewPr varScale="1">
        <p:scale>
          <a:sx n="60" d="100"/>
          <a:sy n="60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0" y="42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9F255-39F8-4320-9CD0-093F403B2CA2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F9DB49B6-CE2C-4636-BC5C-12D3631D31A6}">
      <dgm:prSet phldrT="[Szöveg]" custT="1"/>
      <dgm:spPr>
        <a:solidFill>
          <a:schemeClr val="bg1"/>
        </a:solidFill>
      </dgm:spPr>
      <dgm:t>
        <a:bodyPr/>
        <a:lstStyle/>
        <a:p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C6F3664-E5F7-44DF-8095-573FA1788A81}" type="parTrans" cxnId="{88A272B3-6E51-40A9-A9DC-BF324CEFA50C}">
      <dgm:prSet/>
      <dgm:spPr/>
      <dgm:t>
        <a:bodyPr/>
        <a:lstStyle/>
        <a:p>
          <a:endParaRPr lang="en-US" noProof="1"/>
        </a:p>
      </dgm:t>
    </dgm:pt>
    <dgm:pt modelId="{4B255B90-D9CD-4D02-B8BC-B3EECC28FCD3}" type="sibTrans" cxnId="{88A272B3-6E51-40A9-A9DC-BF324CEFA50C}">
      <dgm:prSet/>
      <dgm:spPr/>
      <dgm:t>
        <a:bodyPr/>
        <a:lstStyle/>
        <a:p>
          <a:endParaRPr lang="en-US" noProof="1"/>
        </a:p>
      </dgm:t>
    </dgm:pt>
    <dgm:pt modelId="{D0AC68FA-89A6-476D-9219-21C2584CF667}">
      <dgm:prSet phldrT="[Szöveg]" custT="1"/>
      <dgm:spPr>
        <a:noFill/>
      </dgm:spPr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Bánki Donát Faculty Mechanical and Safety Engineering</a:t>
          </a:r>
        </a:p>
      </dgm:t>
    </dgm:pt>
    <dgm:pt modelId="{A0561E4A-074A-4719-BD90-74D8B61E7E3E}" type="parTrans" cxnId="{ADECCF4C-9570-40D5-97CF-6990CE485A5A}">
      <dgm:prSet/>
      <dgm:spPr>
        <a:ln>
          <a:solidFill>
            <a:srgbClr val="00314B"/>
          </a:solidFill>
        </a:ln>
      </dgm:spPr>
      <dgm:t>
        <a:bodyPr/>
        <a:lstStyle/>
        <a:p>
          <a:endParaRPr lang="en-US" sz="1400" noProof="1"/>
        </a:p>
      </dgm:t>
    </dgm:pt>
    <dgm:pt modelId="{12BF891C-1EBC-4F3E-A974-2E495868381C}" type="sibTrans" cxnId="{ADECCF4C-9570-40D5-97CF-6990CE485A5A}">
      <dgm:prSet/>
      <dgm:spPr/>
      <dgm:t>
        <a:bodyPr/>
        <a:lstStyle/>
        <a:p>
          <a:endParaRPr lang="en-US" noProof="1"/>
        </a:p>
      </dgm:t>
    </dgm:pt>
    <dgm:pt modelId="{A14425FA-6A49-4609-8751-73463DCF219C}">
      <dgm:prSet phldrT="[Szöveg]" custT="1"/>
      <dgm:spPr>
        <a:noFill/>
      </dgm:spPr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Kandó Kálmán Faculty Electrical Engineering </a:t>
          </a:r>
        </a:p>
      </dgm:t>
    </dgm:pt>
    <dgm:pt modelId="{D9B2231E-7BA4-4375-ADF4-3DD21251107B}" type="parTrans" cxnId="{E30B2CD2-F64A-4290-BA25-86721E378BE5}">
      <dgm:prSet/>
      <dgm:spPr/>
      <dgm:t>
        <a:bodyPr/>
        <a:lstStyle/>
        <a:p>
          <a:endParaRPr lang="en-US" sz="1400" noProof="1"/>
        </a:p>
      </dgm:t>
    </dgm:pt>
    <dgm:pt modelId="{CFBBF47C-A9F8-450F-86C5-B2E746C93C77}" type="sibTrans" cxnId="{E30B2CD2-F64A-4290-BA25-86721E378BE5}">
      <dgm:prSet/>
      <dgm:spPr/>
      <dgm:t>
        <a:bodyPr/>
        <a:lstStyle/>
        <a:p>
          <a:endParaRPr lang="en-US" noProof="1"/>
        </a:p>
      </dgm:t>
    </dgm:pt>
    <dgm:pt modelId="{1107113C-17FF-4239-8D2D-05B6AD8CD7E7}">
      <dgm:prSet custT="1"/>
      <dgm:spPr>
        <a:noFill/>
      </dgm:spPr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Keleti Károly Faculty of Business Administration and Management</a:t>
          </a:r>
        </a:p>
      </dgm:t>
    </dgm:pt>
    <dgm:pt modelId="{F40A5D3D-7EC8-463F-8617-B73DAD233E78}" type="parTrans" cxnId="{82CDE065-4F17-4B27-8150-B6CEA554D989}">
      <dgm:prSet/>
      <dgm:spPr/>
      <dgm:t>
        <a:bodyPr/>
        <a:lstStyle/>
        <a:p>
          <a:endParaRPr lang="en-US" sz="1400" noProof="1"/>
        </a:p>
      </dgm:t>
    </dgm:pt>
    <dgm:pt modelId="{5E06162D-F58F-4504-8E33-D7541B9267DB}" type="sibTrans" cxnId="{82CDE065-4F17-4B27-8150-B6CEA554D989}">
      <dgm:prSet/>
      <dgm:spPr/>
      <dgm:t>
        <a:bodyPr/>
        <a:lstStyle/>
        <a:p>
          <a:endParaRPr lang="en-US" noProof="1"/>
        </a:p>
      </dgm:t>
    </dgm:pt>
    <dgm:pt modelId="{869CF1EC-8A93-4C4A-B8EB-FB140E7DD2FF}">
      <dgm:prSet custT="1"/>
      <dgm:spPr>
        <a:noFill/>
      </dgm:spPr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John von Neumann Faculty Informatics</a:t>
          </a:r>
        </a:p>
      </dgm:t>
    </dgm:pt>
    <dgm:pt modelId="{4BF3FFC5-50C4-4276-B1E3-075BE9599E16}" type="parTrans" cxnId="{0973A275-28C7-4007-BB29-36FCDF6BE200}">
      <dgm:prSet/>
      <dgm:spPr/>
      <dgm:t>
        <a:bodyPr/>
        <a:lstStyle/>
        <a:p>
          <a:endParaRPr lang="en-US" sz="1400" noProof="1"/>
        </a:p>
      </dgm:t>
    </dgm:pt>
    <dgm:pt modelId="{6C2C480F-517B-49B1-A710-C6AFC7F6A00C}" type="sibTrans" cxnId="{0973A275-28C7-4007-BB29-36FCDF6BE200}">
      <dgm:prSet/>
      <dgm:spPr/>
      <dgm:t>
        <a:bodyPr/>
        <a:lstStyle/>
        <a:p>
          <a:endParaRPr lang="en-US" noProof="1"/>
        </a:p>
      </dgm:t>
    </dgm:pt>
    <dgm:pt modelId="{3238EBB2-AAC4-4027-9056-195F593F028A}">
      <dgm:prSet custT="1"/>
      <dgm:spPr>
        <a:noFill/>
      </dgm:spPr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Rejtő Sándor Faculty of Light Industry and Environmental Engineering</a:t>
          </a:r>
        </a:p>
      </dgm:t>
    </dgm:pt>
    <dgm:pt modelId="{140D7F90-585B-4598-8C24-98DBE24B8E3A}" type="parTrans" cxnId="{2F4FF2B1-6E4A-4A75-81EA-76619710CFDF}">
      <dgm:prSet/>
      <dgm:spPr/>
      <dgm:t>
        <a:bodyPr/>
        <a:lstStyle/>
        <a:p>
          <a:endParaRPr lang="en-US" sz="1400" noProof="1"/>
        </a:p>
      </dgm:t>
    </dgm:pt>
    <dgm:pt modelId="{D1B2D300-A044-4D55-A8F1-A12FFDB5D38E}" type="sibTrans" cxnId="{2F4FF2B1-6E4A-4A75-81EA-76619710CFDF}">
      <dgm:prSet/>
      <dgm:spPr/>
      <dgm:t>
        <a:bodyPr/>
        <a:lstStyle/>
        <a:p>
          <a:endParaRPr lang="en-US" noProof="1"/>
        </a:p>
      </dgm:t>
    </dgm:pt>
    <dgm:pt modelId="{73DC8A99-0F5D-46D6-91D9-79100C8BC163}">
      <dgm:prSet custT="1"/>
      <dgm:spPr>
        <a:noFill/>
      </dgm:spPr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Alba Regia Technical Faculty  in Székesfehérvár</a:t>
          </a:r>
        </a:p>
      </dgm:t>
    </dgm:pt>
    <dgm:pt modelId="{3EF4C650-25C7-48B4-AEDA-769095C6730F}" type="parTrans" cxnId="{10664E87-708C-4E4B-B367-10B3BDCD1219}">
      <dgm:prSet/>
      <dgm:spPr/>
      <dgm:t>
        <a:bodyPr/>
        <a:lstStyle/>
        <a:p>
          <a:endParaRPr lang="en-US" sz="1400" noProof="1"/>
        </a:p>
      </dgm:t>
    </dgm:pt>
    <dgm:pt modelId="{B600D634-D07D-46EE-AE66-EDD72DCF7151}" type="sibTrans" cxnId="{10664E87-708C-4E4B-B367-10B3BDCD1219}">
      <dgm:prSet/>
      <dgm:spPr/>
      <dgm:t>
        <a:bodyPr/>
        <a:lstStyle/>
        <a:p>
          <a:endParaRPr lang="en-US" noProof="1"/>
        </a:p>
      </dgm:t>
    </dgm:pt>
    <dgm:pt modelId="{82E7BDDD-B0AB-4FBC-BECF-24340B845D0C}">
      <dgm:prSet custT="1"/>
      <dgm:spPr>
        <a:gradFill rotWithShape="0">
          <a:gsLst>
            <a:gs pos="43000">
              <a:schemeClr val="bg1"/>
            </a:gs>
            <a:gs pos="100000">
              <a:schemeClr val="bg1"/>
            </a:gs>
          </a:gsLst>
        </a:gradFill>
      </dgm:spPr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1400" b="0" noProof="1">
              <a:latin typeface="Arial" panose="020B0604020202020204" pitchFamily="34" charset="0"/>
              <a:cs typeface="Arial" panose="020B0604020202020204" pitchFamily="34" charset="0"/>
            </a:rPr>
            <a:t>Trefort  Ágoston Centre for Engineering Education</a:t>
          </a:r>
          <a:endParaRPr lang="en-US" sz="1400" noProof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CD83F-7F8F-4C44-9F2E-808BEAE344C0}" type="parTrans" cxnId="{5E9AE7F3-5014-465F-8795-4574614BDCB3}">
      <dgm:prSet/>
      <dgm:spPr/>
      <dgm:t>
        <a:bodyPr/>
        <a:lstStyle/>
        <a:p>
          <a:endParaRPr lang="en-US" sz="1400" noProof="1"/>
        </a:p>
      </dgm:t>
    </dgm:pt>
    <dgm:pt modelId="{9B137C7D-5F8A-43A5-B10E-B9FA3A2652DD}" type="sibTrans" cxnId="{5E9AE7F3-5014-465F-8795-4574614BDCB3}">
      <dgm:prSet/>
      <dgm:spPr/>
      <dgm:t>
        <a:bodyPr/>
        <a:lstStyle/>
        <a:p>
          <a:endParaRPr lang="en-US" noProof="1"/>
        </a:p>
      </dgm:t>
    </dgm:pt>
    <dgm:pt modelId="{D8EBFA3B-7619-4B00-85CB-301EF407EF32}">
      <dgm:prSet custT="1"/>
      <dgm:spPr>
        <a:gradFill rotWithShape="0">
          <a:gsLst>
            <a:gs pos="50000">
              <a:schemeClr val="bg1"/>
            </a:gs>
            <a:gs pos="100000">
              <a:schemeClr val="bg1"/>
            </a:gs>
          </a:gsLst>
        </a:gradFill>
      </dgm:spPr>
      <dgm:t>
        <a:bodyPr/>
        <a:lstStyle/>
        <a:p>
          <a:pPr algn="l"/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Salgótarján Centre for Education and Research</a:t>
          </a:r>
        </a:p>
      </dgm:t>
    </dgm:pt>
    <dgm:pt modelId="{C015E38B-AD54-4703-87F4-1C6132F5F4E2}" type="parTrans" cxnId="{F8C0357C-DD6D-461A-8301-F71F9507249C}">
      <dgm:prSet/>
      <dgm:spPr/>
      <dgm:t>
        <a:bodyPr/>
        <a:lstStyle/>
        <a:p>
          <a:endParaRPr lang="en-US" sz="1400" noProof="1"/>
        </a:p>
      </dgm:t>
    </dgm:pt>
    <dgm:pt modelId="{1BFB05C3-2937-4262-A8BD-6C9F7440AAC2}" type="sibTrans" cxnId="{F8C0357C-DD6D-461A-8301-F71F9507249C}">
      <dgm:prSet/>
      <dgm:spPr/>
      <dgm:t>
        <a:bodyPr/>
        <a:lstStyle/>
        <a:p>
          <a:endParaRPr lang="en-US" noProof="1"/>
        </a:p>
      </dgm:t>
    </dgm:pt>
    <dgm:pt modelId="{315B1A46-2995-4CB2-9BAE-D61EBD811F53}">
      <dgm:prSet custT="1"/>
      <dgm:spPr>
        <a:gradFill rotWithShape="0">
          <a:gsLst>
            <a:gs pos="50000">
              <a:schemeClr val="bg1"/>
            </a:gs>
            <a:gs pos="100000">
              <a:schemeClr val="bg1"/>
            </a:gs>
          </a:gsLst>
        </a:gradFill>
      </dgm:spPr>
      <dgm:t>
        <a:bodyPr/>
        <a:lstStyle/>
        <a:p>
          <a:pPr algn="l"/>
          <a:r>
            <a:rPr lang="en-US" sz="1400" noProof="1">
              <a:latin typeface="Arial" panose="020B0604020202020204" pitchFamily="34" charset="0"/>
              <a:cs typeface="Arial" panose="020B0604020202020204" pitchFamily="34" charset="0"/>
            </a:rPr>
            <a:t>Kisvárda Centre for Education and Research</a:t>
          </a:r>
        </a:p>
      </dgm:t>
    </dgm:pt>
    <dgm:pt modelId="{CC4CE788-11C7-4225-9265-F510BC6FB68C}" type="parTrans" cxnId="{AB64F66A-524A-4E12-8A1E-5C92B8A64C77}">
      <dgm:prSet/>
      <dgm:spPr/>
      <dgm:t>
        <a:bodyPr/>
        <a:lstStyle/>
        <a:p>
          <a:endParaRPr lang="en-US" sz="1400" noProof="1"/>
        </a:p>
      </dgm:t>
    </dgm:pt>
    <dgm:pt modelId="{DB139E1C-A1A5-42ED-9C43-29AD316E9DA3}" type="sibTrans" cxnId="{AB64F66A-524A-4E12-8A1E-5C92B8A64C77}">
      <dgm:prSet/>
      <dgm:spPr/>
      <dgm:t>
        <a:bodyPr/>
        <a:lstStyle/>
        <a:p>
          <a:endParaRPr lang="en-US" noProof="1"/>
        </a:p>
      </dgm:t>
    </dgm:pt>
    <dgm:pt modelId="{52C6684C-5E84-42ED-B3E0-C409309D5DBB}" type="pres">
      <dgm:prSet presAssocID="{0F89F255-39F8-4320-9CD0-093F403B2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3E25A0-5971-4FCA-8D7A-930749BA1223}" type="pres">
      <dgm:prSet presAssocID="{F9DB49B6-CE2C-4636-BC5C-12D3631D31A6}" presName="hierRoot1" presStyleCnt="0">
        <dgm:presLayoutVars>
          <dgm:hierBranch val="init"/>
        </dgm:presLayoutVars>
      </dgm:prSet>
      <dgm:spPr/>
    </dgm:pt>
    <dgm:pt modelId="{2F5A7B49-928C-4CD5-996F-E9A51098E9EB}" type="pres">
      <dgm:prSet presAssocID="{F9DB49B6-CE2C-4636-BC5C-12D3631D31A6}" presName="rootComposite1" presStyleCnt="0"/>
      <dgm:spPr/>
    </dgm:pt>
    <dgm:pt modelId="{7BCD423A-6228-4315-B2EC-C19FA1C0A064}" type="pres">
      <dgm:prSet presAssocID="{F9DB49B6-CE2C-4636-BC5C-12D3631D31A6}" presName="rootText1" presStyleLbl="node0" presStyleIdx="0" presStyleCnt="1" custScaleX="134103">
        <dgm:presLayoutVars>
          <dgm:chPref val="3"/>
        </dgm:presLayoutVars>
      </dgm:prSet>
      <dgm:spPr/>
    </dgm:pt>
    <dgm:pt modelId="{66F3FE92-46A8-4EBB-9E07-EF5E22DD9351}" type="pres">
      <dgm:prSet presAssocID="{F9DB49B6-CE2C-4636-BC5C-12D3631D31A6}" presName="rootConnector1" presStyleLbl="node1" presStyleIdx="0" presStyleCnt="0"/>
      <dgm:spPr/>
    </dgm:pt>
    <dgm:pt modelId="{C9011FF1-6297-418E-9416-687EEB186057}" type="pres">
      <dgm:prSet presAssocID="{F9DB49B6-CE2C-4636-BC5C-12D3631D31A6}" presName="hierChild2" presStyleCnt="0"/>
      <dgm:spPr/>
    </dgm:pt>
    <dgm:pt modelId="{CE8D2773-0051-476C-98C9-B06D9C823DE5}" type="pres">
      <dgm:prSet presAssocID="{A0561E4A-074A-4719-BD90-74D8B61E7E3E}" presName="Name64" presStyleLbl="parChTrans1D2" presStyleIdx="0" presStyleCnt="9"/>
      <dgm:spPr/>
    </dgm:pt>
    <dgm:pt modelId="{18AEFBAE-8A51-4A51-80D8-A81CC515350F}" type="pres">
      <dgm:prSet presAssocID="{D0AC68FA-89A6-476D-9219-21C2584CF667}" presName="hierRoot2" presStyleCnt="0">
        <dgm:presLayoutVars>
          <dgm:hierBranch val="init"/>
        </dgm:presLayoutVars>
      </dgm:prSet>
      <dgm:spPr/>
    </dgm:pt>
    <dgm:pt modelId="{CFEC4FA7-3525-4B71-B95E-13615C9D7621}" type="pres">
      <dgm:prSet presAssocID="{D0AC68FA-89A6-476D-9219-21C2584CF667}" presName="rootComposite" presStyleCnt="0"/>
      <dgm:spPr/>
    </dgm:pt>
    <dgm:pt modelId="{AA675372-1E07-4630-81F4-2A4F3A4A318E}" type="pres">
      <dgm:prSet presAssocID="{D0AC68FA-89A6-476D-9219-21C2584CF667}" presName="rootText" presStyleLbl="node2" presStyleIdx="0" presStyleCnt="9" custScaleX="372581">
        <dgm:presLayoutVars>
          <dgm:chPref val="3"/>
        </dgm:presLayoutVars>
      </dgm:prSet>
      <dgm:spPr/>
    </dgm:pt>
    <dgm:pt modelId="{ABE1B816-F5B4-4465-98C8-8A499F104131}" type="pres">
      <dgm:prSet presAssocID="{D0AC68FA-89A6-476D-9219-21C2584CF667}" presName="rootConnector" presStyleLbl="node2" presStyleIdx="0" presStyleCnt="9"/>
      <dgm:spPr/>
    </dgm:pt>
    <dgm:pt modelId="{193DEDB9-86BF-4E43-924D-D119CFA93615}" type="pres">
      <dgm:prSet presAssocID="{D0AC68FA-89A6-476D-9219-21C2584CF667}" presName="hierChild4" presStyleCnt="0"/>
      <dgm:spPr/>
    </dgm:pt>
    <dgm:pt modelId="{80E11415-C44F-4EC4-8E24-0F5000C4B556}" type="pres">
      <dgm:prSet presAssocID="{D0AC68FA-89A6-476D-9219-21C2584CF667}" presName="hierChild5" presStyleCnt="0"/>
      <dgm:spPr/>
    </dgm:pt>
    <dgm:pt modelId="{8577E8B9-719E-4E95-B6E4-896C5318AAE3}" type="pres">
      <dgm:prSet presAssocID="{D9B2231E-7BA4-4375-ADF4-3DD21251107B}" presName="Name64" presStyleLbl="parChTrans1D2" presStyleIdx="1" presStyleCnt="9"/>
      <dgm:spPr/>
    </dgm:pt>
    <dgm:pt modelId="{D0F0CB01-FF25-412C-9097-DBBAC34D6102}" type="pres">
      <dgm:prSet presAssocID="{A14425FA-6A49-4609-8751-73463DCF219C}" presName="hierRoot2" presStyleCnt="0">
        <dgm:presLayoutVars>
          <dgm:hierBranch val="init"/>
        </dgm:presLayoutVars>
      </dgm:prSet>
      <dgm:spPr/>
    </dgm:pt>
    <dgm:pt modelId="{BFB2CAC5-AE34-4AC5-869A-79939068EDB9}" type="pres">
      <dgm:prSet presAssocID="{A14425FA-6A49-4609-8751-73463DCF219C}" presName="rootComposite" presStyleCnt="0"/>
      <dgm:spPr/>
    </dgm:pt>
    <dgm:pt modelId="{D681E5CC-9A10-45D9-81D3-16429147B63C}" type="pres">
      <dgm:prSet presAssocID="{A14425FA-6A49-4609-8751-73463DCF219C}" presName="rootText" presStyleLbl="node2" presStyleIdx="1" presStyleCnt="9" custScaleX="372581">
        <dgm:presLayoutVars>
          <dgm:chPref val="3"/>
        </dgm:presLayoutVars>
      </dgm:prSet>
      <dgm:spPr/>
    </dgm:pt>
    <dgm:pt modelId="{C724282F-CBC8-4568-A141-32770824414A}" type="pres">
      <dgm:prSet presAssocID="{A14425FA-6A49-4609-8751-73463DCF219C}" presName="rootConnector" presStyleLbl="node2" presStyleIdx="1" presStyleCnt="9"/>
      <dgm:spPr/>
    </dgm:pt>
    <dgm:pt modelId="{CF0B38F6-22A0-49D8-95BE-46AF477AAA44}" type="pres">
      <dgm:prSet presAssocID="{A14425FA-6A49-4609-8751-73463DCF219C}" presName="hierChild4" presStyleCnt="0"/>
      <dgm:spPr/>
    </dgm:pt>
    <dgm:pt modelId="{8E5A42D8-245B-4AD2-A38E-0989F213556E}" type="pres">
      <dgm:prSet presAssocID="{A14425FA-6A49-4609-8751-73463DCF219C}" presName="hierChild5" presStyleCnt="0"/>
      <dgm:spPr/>
    </dgm:pt>
    <dgm:pt modelId="{98E3067D-5384-4E59-80FF-2421A64E5F38}" type="pres">
      <dgm:prSet presAssocID="{3EF4C650-25C7-48B4-AEDA-769095C6730F}" presName="Name64" presStyleLbl="parChTrans1D2" presStyleIdx="2" presStyleCnt="9"/>
      <dgm:spPr/>
    </dgm:pt>
    <dgm:pt modelId="{64339FE6-7347-49FC-885E-695992CB76B9}" type="pres">
      <dgm:prSet presAssocID="{73DC8A99-0F5D-46D6-91D9-79100C8BC163}" presName="hierRoot2" presStyleCnt="0">
        <dgm:presLayoutVars>
          <dgm:hierBranch val="init"/>
        </dgm:presLayoutVars>
      </dgm:prSet>
      <dgm:spPr/>
    </dgm:pt>
    <dgm:pt modelId="{03F30BFA-3163-41A2-9423-CF3ACEF2714D}" type="pres">
      <dgm:prSet presAssocID="{73DC8A99-0F5D-46D6-91D9-79100C8BC163}" presName="rootComposite" presStyleCnt="0"/>
      <dgm:spPr/>
    </dgm:pt>
    <dgm:pt modelId="{C901B019-B744-44C0-9D0F-6B66D3F1DADB}" type="pres">
      <dgm:prSet presAssocID="{73DC8A99-0F5D-46D6-91D9-79100C8BC163}" presName="rootText" presStyleLbl="node2" presStyleIdx="2" presStyleCnt="9" custScaleX="372581">
        <dgm:presLayoutVars>
          <dgm:chPref val="3"/>
        </dgm:presLayoutVars>
      </dgm:prSet>
      <dgm:spPr/>
    </dgm:pt>
    <dgm:pt modelId="{2F251765-49DA-4FEB-9F7C-F52004AFAA49}" type="pres">
      <dgm:prSet presAssocID="{73DC8A99-0F5D-46D6-91D9-79100C8BC163}" presName="rootConnector" presStyleLbl="node2" presStyleIdx="2" presStyleCnt="9"/>
      <dgm:spPr/>
    </dgm:pt>
    <dgm:pt modelId="{8ACE5534-5D80-4824-A388-A6FF479DEBB9}" type="pres">
      <dgm:prSet presAssocID="{73DC8A99-0F5D-46D6-91D9-79100C8BC163}" presName="hierChild4" presStyleCnt="0"/>
      <dgm:spPr/>
    </dgm:pt>
    <dgm:pt modelId="{CED99955-C205-48A4-9E35-1099E77BA5C9}" type="pres">
      <dgm:prSet presAssocID="{73DC8A99-0F5D-46D6-91D9-79100C8BC163}" presName="hierChild5" presStyleCnt="0"/>
      <dgm:spPr/>
    </dgm:pt>
    <dgm:pt modelId="{0ADA90D4-531E-4605-B324-A48FECD67218}" type="pres">
      <dgm:prSet presAssocID="{F40A5D3D-7EC8-463F-8617-B73DAD233E78}" presName="Name64" presStyleLbl="parChTrans1D2" presStyleIdx="3" presStyleCnt="9"/>
      <dgm:spPr/>
    </dgm:pt>
    <dgm:pt modelId="{A3BE8015-34A6-48FD-8FCA-1B1239DC7A62}" type="pres">
      <dgm:prSet presAssocID="{1107113C-17FF-4239-8D2D-05B6AD8CD7E7}" presName="hierRoot2" presStyleCnt="0">
        <dgm:presLayoutVars>
          <dgm:hierBranch val="init"/>
        </dgm:presLayoutVars>
      </dgm:prSet>
      <dgm:spPr/>
    </dgm:pt>
    <dgm:pt modelId="{CAC590AB-3F74-41B3-B25F-F4080CDB93CD}" type="pres">
      <dgm:prSet presAssocID="{1107113C-17FF-4239-8D2D-05B6AD8CD7E7}" presName="rootComposite" presStyleCnt="0"/>
      <dgm:spPr/>
    </dgm:pt>
    <dgm:pt modelId="{F5A72453-84CD-42DC-9649-AA6161C48D5D}" type="pres">
      <dgm:prSet presAssocID="{1107113C-17FF-4239-8D2D-05B6AD8CD7E7}" presName="rootText" presStyleLbl="node2" presStyleIdx="3" presStyleCnt="9" custScaleX="372581">
        <dgm:presLayoutVars>
          <dgm:chPref val="3"/>
        </dgm:presLayoutVars>
      </dgm:prSet>
      <dgm:spPr/>
    </dgm:pt>
    <dgm:pt modelId="{6D2F9920-7E25-4656-98E1-53C3B4ADD7BF}" type="pres">
      <dgm:prSet presAssocID="{1107113C-17FF-4239-8D2D-05B6AD8CD7E7}" presName="rootConnector" presStyleLbl="node2" presStyleIdx="3" presStyleCnt="9"/>
      <dgm:spPr/>
    </dgm:pt>
    <dgm:pt modelId="{8882B0E9-F9FE-40A8-925E-7F789911F9DC}" type="pres">
      <dgm:prSet presAssocID="{1107113C-17FF-4239-8D2D-05B6AD8CD7E7}" presName="hierChild4" presStyleCnt="0"/>
      <dgm:spPr/>
    </dgm:pt>
    <dgm:pt modelId="{F1F0583D-8A7B-42C8-BFBE-D1BA5725C594}" type="pres">
      <dgm:prSet presAssocID="{1107113C-17FF-4239-8D2D-05B6AD8CD7E7}" presName="hierChild5" presStyleCnt="0"/>
      <dgm:spPr/>
    </dgm:pt>
    <dgm:pt modelId="{65DDE5A2-BE3D-4CC5-9241-37F7BD7C7CB9}" type="pres">
      <dgm:prSet presAssocID="{4BF3FFC5-50C4-4276-B1E3-075BE9599E16}" presName="Name64" presStyleLbl="parChTrans1D2" presStyleIdx="4" presStyleCnt="9"/>
      <dgm:spPr/>
    </dgm:pt>
    <dgm:pt modelId="{1B689CC3-B46E-441E-B59B-96B9AD8AA716}" type="pres">
      <dgm:prSet presAssocID="{869CF1EC-8A93-4C4A-B8EB-FB140E7DD2FF}" presName="hierRoot2" presStyleCnt="0">
        <dgm:presLayoutVars>
          <dgm:hierBranch val="init"/>
        </dgm:presLayoutVars>
      </dgm:prSet>
      <dgm:spPr/>
    </dgm:pt>
    <dgm:pt modelId="{B12C81B6-8CCE-4D0A-A64F-A7392BAD9DBD}" type="pres">
      <dgm:prSet presAssocID="{869CF1EC-8A93-4C4A-B8EB-FB140E7DD2FF}" presName="rootComposite" presStyleCnt="0"/>
      <dgm:spPr/>
    </dgm:pt>
    <dgm:pt modelId="{D1C3ED0F-5D99-4DB6-8A94-4FE7FF4B75C8}" type="pres">
      <dgm:prSet presAssocID="{869CF1EC-8A93-4C4A-B8EB-FB140E7DD2FF}" presName="rootText" presStyleLbl="node2" presStyleIdx="4" presStyleCnt="9" custScaleX="372581">
        <dgm:presLayoutVars>
          <dgm:chPref val="3"/>
        </dgm:presLayoutVars>
      </dgm:prSet>
      <dgm:spPr/>
    </dgm:pt>
    <dgm:pt modelId="{0AB6FD88-4A2D-4B29-844F-222106264381}" type="pres">
      <dgm:prSet presAssocID="{869CF1EC-8A93-4C4A-B8EB-FB140E7DD2FF}" presName="rootConnector" presStyleLbl="node2" presStyleIdx="4" presStyleCnt="9"/>
      <dgm:spPr/>
    </dgm:pt>
    <dgm:pt modelId="{EFE092FB-70A7-4256-A1FD-3F89EBE4C167}" type="pres">
      <dgm:prSet presAssocID="{869CF1EC-8A93-4C4A-B8EB-FB140E7DD2FF}" presName="hierChild4" presStyleCnt="0"/>
      <dgm:spPr/>
    </dgm:pt>
    <dgm:pt modelId="{8923D879-0894-41AC-899A-C5080A6CCF28}" type="pres">
      <dgm:prSet presAssocID="{869CF1EC-8A93-4C4A-B8EB-FB140E7DD2FF}" presName="hierChild5" presStyleCnt="0"/>
      <dgm:spPr/>
    </dgm:pt>
    <dgm:pt modelId="{10307A50-0CF4-431C-8CE0-93861965A2C3}" type="pres">
      <dgm:prSet presAssocID="{140D7F90-585B-4598-8C24-98DBE24B8E3A}" presName="Name64" presStyleLbl="parChTrans1D2" presStyleIdx="5" presStyleCnt="9"/>
      <dgm:spPr/>
    </dgm:pt>
    <dgm:pt modelId="{3F71DF2D-F773-4ABB-AB6A-4C1B9A3EA8D4}" type="pres">
      <dgm:prSet presAssocID="{3238EBB2-AAC4-4027-9056-195F593F028A}" presName="hierRoot2" presStyleCnt="0">
        <dgm:presLayoutVars>
          <dgm:hierBranch val="init"/>
        </dgm:presLayoutVars>
      </dgm:prSet>
      <dgm:spPr/>
    </dgm:pt>
    <dgm:pt modelId="{738AF9AA-87F1-42DF-859E-B09B2122E480}" type="pres">
      <dgm:prSet presAssocID="{3238EBB2-AAC4-4027-9056-195F593F028A}" presName="rootComposite" presStyleCnt="0"/>
      <dgm:spPr/>
    </dgm:pt>
    <dgm:pt modelId="{AE115CCB-7499-4ADF-B35A-7C4F1A2FF375}" type="pres">
      <dgm:prSet presAssocID="{3238EBB2-AAC4-4027-9056-195F593F028A}" presName="rootText" presStyleLbl="node2" presStyleIdx="5" presStyleCnt="9" custScaleX="394756">
        <dgm:presLayoutVars>
          <dgm:chPref val="3"/>
        </dgm:presLayoutVars>
      </dgm:prSet>
      <dgm:spPr/>
    </dgm:pt>
    <dgm:pt modelId="{31638FB2-1E7A-44FC-90A0-064753212918}" type="pres">
      <dgm:prSet presAssocID="{3238EBB2-AAC4-4027-9056-195F593F028A}" presName="rootConnector" presStyleLbl="node2" presStyleIdx="5" presStyleCnt="9"/>
      <dgm:spPr/>
    </dgm:pt>
    <dgm:pt modelId="{0CB4D788-1D0E-4ED2-AF57-9996BD68B875}" type="pres">
      <dgm:prSet presAssocID="{3238EBB2-AAC4-4027-9056-195F593F028A}" presName="hierChild4" presStyleCnt="0"/>
      <dgm:spPr/>
    </dgm:pt>
    <dgm:pt modelId="{240C825B-72E0-4A04-BCAB-1AB5330A23BC}" type="pres">
      <dgm:prSet presAssocID="{3238EBB2-AAC4-4027-9056-195F593F028A}" presName="hierChild5" presStyleCnt="0"/>
      <dgm:spPr/>
    </dgm:pt>
    <dgm:pt modelId="{24F2BFEB-D5BE-41B9-B5A8-2997F60006DC}" type="pres">
      <dgm:prSet presAssocID="{D57CD83F-7F8F-4C44-9F2E-808BEAE344C0}" presName="Name64" presStyleLbl="parChTrans1D2" presStyleIdx="6" presStyleCnt="9"/>
      <dgm:spPr/>
    </dgm:pt>
    <dgm:pt modelId="{179E5B16-93B3-4923-8628-26CF59055D6B}" type="pres">
      <dgm:prSet presAssocID="{82E7BDDD-B0AB-4FBC-BECF-24340B845D0C}" presName="hierRoot2" presStyleCnt="0">
        <dgm:presLayoutVars>
          <dgm:hierBranch val="init"/>
        </dgm:presLayoutVars>
      </dgm:prSet>
      <dgm:spPr/>
    </dgm:pt>
    <dgm:pt modelId="{18029BDC-DF80-483E-B36B-917A6F454546}" type="pres">
      <dgm:prSet presAssocID="{82E7BDDD-B0AB-4FBC-BECF-24340B845D0C}" presName="rootComposite" presStyleCnt="0"/>
      <dgm:spPr/>
    </dgm:pt>
    <dgm:pt modelId="{B753C1B0-704D-4F3C-873F-58FEE2A12BC6}" type="pres">
      <dgm:prSet presAssocID="{82E7BDDD-B0AB-4FBC-BECF-24340B845D0C}" presName="rootText" presStyleLbl="node2" presStyleIdx="6" presStyleCnt="9" custScaleX="372581">
        <dgm:presLayoutVars>
          <dgm:chPref val="3"/>
        </dgm:presLayoutVars>
      </dgm:prSet>
      <dgm:spPr/>
    </dgm:pt>
    <dgm:pt modelId="{49FCB49B-01DF-498A-88EE-4EAAAEA4751C}" type="pres">
      <dgm:prSet presAssocID="{82E7BDDD-B0AB-4FBC-BECF-24340B845D0C}" presName="rootConnector" presStyleLbl="node2" presStyleIdx="6" presStyleCnt="9"/>
      <dgm:spPr/>
    </dgm:pt>
    <dgm:pt modelId="{4C21B7AC-61C5-48BE-9BD5-6B807A4C89CB}" type="pres">
      <dgm:prSet presAssocID="{82E7BDDD-B0AB-4FBC-BECF-24340B845D0C}" presName="hierChild4" presStyleCnt="0"/>
      <dgm:spPr/>
    </dgm:pt>
    <dgm:pt modelId="{72EF449F-6179-4CC0-94E2-7414C909BD02}" type="pres">
      <dgm:prSet presAssocID="{82E7BDDD-B0AB-4FBC-BECF-24340B845D0C}" presName="hierChild5" presStyleCnt="0"/>
      <dgm:spPr/>
    </dgm:pt>
    <dgm:pt modelId="{B3D124D6-6139-4D37-8165-130303DD72D0}" type="pres">
      <dgm:prSet presAssocID="{C015E38B-AD54-4703-87F4-1C6132F5F4E2}" presName="Name64" presStyleLbl="parChTrans1D2" presStyleIdx="7" presStyleCnt="9"/>
      <dgm:spPr/>
    </dgm:pt>
    <dgm:pt modelId="{764775AF-D5BC-4179-984A-9947CBB22583}" type="pres">
      <dgm:prSet presAssocID="{D8EBFA3B-7619-4B00-85CB-301EF407EF32}" presName="hierRoot2" presStyleCnt="0">
        <dgm:presLayoutVars>
          <dgm:hierBranch val="init"/>
        </dgm:presLayoutVars>
      </dgm:prSet>
      <dgm:spPr/>
    </dgm:pt>
    <dgm:pt modelId="{319811F9-4F4F-4240-A85C-7EA4B06AB74F}" type="pres">
      <dgm:prSet presAssocID="{D8EBFA3B-7619-4B00-85CB-301EF407EF32}" presName="rootComposite" presStyleCnt="0"/>
      <dgm:spPr/>
    </dgm:pt>
    <dgm:pt modelId="{7805328A-ADD7-4180-A256-F9771D0E3EF3}" type="pres">
      <dgm:prSet presAssocID="{D8EBFA3B-7619-4B00-85CB-301EF407EF32}" presName="rootText" presStyleLbl="node2" presStyleIdx="7" presStyleCnt="9" custScaleX="372581">
        <dgm:presLayoutVars>
          <dgm:chPref val="3"/>
        </dgm:presLayoutVars>
      </dgm:prSet>
      <dgm:spPr/>
    </dgm:pt>
    <dgm:pt modelId="{88A87E25-F470-4412-A7E7-EEDC840AEA7F}" type="pres">
      <dgm:prSet presAssocID="{D8EBFA3B-7619-4B00-85CB-301EF407EF32}" presName="rootConnector" presStyleLbl="node2" presStyleIdx="7" presStyleCnt="9"/>
      <dgm:spPr/>
    </dgm:pt>
    <dgm:pt modelId="{004AB2FD-69B7-41CD-9E70-0AD042CB9196}" type="pres">
      <dgm:prSet presAssocID="{D8EBFA3B-7619-4B00-85CB-301EF407EF32}" presName="hierChild4" presStyleCnt="0"/>
      <dgm:spPr/>
    </dgm:pt>
    <dgm:pt modelId="{D914E161-83CE-48DC-945C-773B0F6E9881}" type="pres">
      <dgm:prSet presAssocID="{D8EBFA3B-7619-4B00-85CB-301EF407EF32}" presName="hierChild5" presStyleCnt="0"/>
      <dgm:spPr/>
    </dgm:pt>
    <dgm:pt modelId="{E37A706D-061B-4918-B9E3-E059F1E1B9AC}" type="pres">
      <dgm:prSet presAssocID="{CC4CE788-11C7-4225-9265-F510BC6FB68C}" presName="Name64" presStyleLbl="parChTrans1D2" presStyleIdx="8" presStyleCnt="9"/>
      <dgm:spPr/>
    </dgm:pt>
    <dgm:pt modelId="{7B15B93B-EFBC-4165-AD36-827874C1DD73}" type="pres">
      <dgm:prSet presAssocID="{315B1A46-2995-4CB2-9BAE-D61EBD811F53}" presName="hierRoot2" presStyleCnt="0">
        <dgm:presLayoutVars>
          <dgm:hierBranch val="init"/>
        </dgm:presLayoutVars>
      </dgm:prSet>
      <dgm:spPr/>
    </dgm:pt>
    <dgm:pt modelId="{C8BC31F1-2A4B-4EC2-9699-A6F880DFFBFE}" type="pres">
      <dgm:prSet presAssocID="{315B1A46-2995-4CB2-9BAE-D61EBD811F53}" presName="rootComposite" presStyleCnt="0"/>
      <dgm:spPr/>
    </dgm:pt>
    <dgm:pt modelId="{5091756D-D8E6-42FD-8567-46C6CB958B8C}" type="pres">
      <dgm:prSet presAssocID="{315B1A46-2995-4CB2-9BAE-D61EBD811F53}" presName="rootText" presStyleLbl="node2" presStyleIdx="8" presStyleCnt="9" custScaleX="372581">
        <dgm:presLayoutVars>
          <dgm:chPref val="3"/>
        </dgm:presLayoutVars>
      </dgm:prSet>
      <dgm:spPr/>
    </dgm:pt>
    <dgm:pt modelId="{317AB8E4-5E78-47E7-B25E-FD4DA4E7DE3F}" type="pres">
      <dgm:prSet presAssocID="{315B1A46-2995-4CB2-9BAE-D61EBD811F53}" presName="rootConnector" presStyleLbl="node2" presStyleIdx="8" presStyleCnt="9"/>
      <dgm:spPr/>
    </dgm:pt>
    <dgm:pt modelId="{8EF16C4C-D8F3-4C8E-8DE0-66464FD538F4}" type="pres">
      <dgm:prSet presAssocID="{315B1A46-2995-4CB2-9BAE-D61EBD811F53}" presName="hierChild4" presStyleCnt="0"/>
      <dgm:spPr/>
    </dgm:pt>
    <dgm:pt modelId="{336F4723-09C2-4664-8633-9AE54E79EE24}" type="pres">
      <dgm:prSet presAssocID="{315B1A46-2995-4CB2-9BAE-D61EBD811F53}" presName="hierChild5" presStyleCnt="0"/>
      <dgm:spPr/>
    </dgm:pt>
    <dgm:pt modelId="{D80979D5-8770-47E0-872D-216D0B9E4228}" type="pres">
      <dgm:prSet presAssocID="{F9DB49B6-CE2C-4636-BC5C-12D3631D31A6}" presName="hierChild3" presStyleCnt="0"/>
      <dgm:spPr/>
    </dgm:pt>
  </dgm:ptLst>
  <dgm:cxnLst>
    <dgm:cxn modelId="{886F7910-D18F-4657-B2D2-5D163CC31277}" type="presOf" srcId="{F40A5D3D-7EC8-463F-8617-B73DAD233E78}" destId="{0ADA90D4-531E-4605-B324-A48FECD67218}" srcOrd="0" destOrd="0" presId="urn:microsoft.com/office/officeart/2009/3/layout/HorizontalOrganizationChart"/>
    <dgm:cxn modelId="{0D160722-0C99-4F8D-8086-3807C6ECB637}" type="presOf" srcId="{A14425FA-6A49-4609-8751-73463DCF219C}" destId="{D681E5CC-9A10-45D9-81D3-16429147B63C}" srcOrd="0" destOrd="0" presId="urn:microsoft.com/office/officeart/2009/3/layout/HorizontalOrganizationChart"/>
    <dgm:cxn modelId="{3E47AF24-E260-4D64-B0DC-8B609B53C584}" type="presOf" srcId="{82E7BDDD-B0AB-4FBC-BECF-24340B845D0C}" destId="{49FCB49B-01DF-498A-88EE-4EAAAEA4751C}" srcOrd="1" destOrd="0" presId="urn:microsoft.com/office/officeart/2009/3/layout/HorizontalOrganizationChart"/>
    <dgm:cxn modelId="{082BB627-4491-402A-AD53-975F9CF7E39E}" type="presOf" srcId="{C015E38B-AD54-4703-87F4-1C6132F5F4E2}" destId="{B3D124D6-6139-4D37-8165-130303DD72D0}" srcOrd="0" destOrd="0" presId="urn:microsoft.com/office/officeart/2009/3/layout/HorizontalOrganizationChart"/>
    <dgm:cxn modelId="{2428BB39-8323-4283-B9F1-988A73439295}" type="presOf" srcId="{D8EBFA3B-7619-4B00-85CB-301EF407EF32}" destId="{7805328A-ADD7-4180-A256-F9771D0E3EF3}" srcOrd="0" destOrd="0" presId="urn:microsoft.com/office/officeart/2009/3/layout/HorizontalOrganizationChart"/>
    <dgm:cxn modelId="{6132903E-4349-488C-8A26-8F52093B7B6E}" type="presOf" srcId="{1107113C-17FF-4239-8D2D-05B6AD8CD7E7}" destId="{F5A72453-84CD-42DC-9649-AA6161C48D5D}" srcOrd="0" destOrd="0" presId="urn:microsoft.com/office/officeart/2009/3/layout/HorizontalOrganizationChart"/>
    <dgm:cxn modelId="{5B159B5E-4450-4588-BDC1-9ED3A4E198AA}" type="presOf" srcId="{CC4CE788-11C7-4225-9265-F510BC6FB68C}" destId="{E37A706D-061B-4918-B9E3-E059F1E1B9AC}" srcOrd="0" destOrd="0" presId="urn:microsoft.com/office/officeart/2009/3/layout/HorizontalOrganizationChart"/>
    <dgm:cxn modelId="{414D0260-E4B1-40B9-9B49-53A42E7224A8}" type="presOf" srcId="{A14425FA-6A49-4609-8751-73463DCF219C}" destId="{C724282F-CBC8-4568-A141-32770824414A}" srcOrd="1" destOrd="0" presId="urn:microsoft.com/office/officeart/2009/3/layout/HorizontalOrganizationChart"/>
    <dgm:cxn modelId="{411A5B41-03C7-410D-9E55-06F77A1949B9}" type="presOf" srcId="{3238EBB2-AAC4-4027-9056-195F593F028A}" destId="{AE115CCB-7499-4ADF-B35A-7C4F1A2FF375}" srcOrd="0" destOrd="0" presId="urn:microsoft.com/office/officeart/2009/3/layout/HorizontalOrganizationChart"/>
    <dgm:cxn modelId="{C3979961-EE81-4227-B9E6-35321DF292D0}" type="presOf" srcId="{140D7F90-585B-4598-8C24-98DBE24B8E3A}" destId="{10307A50-0CF4-431C-8CE0-93861965A2C3}" srcOrd="0" destOrd="0" presId="urn:microsoft.com/office/officeart/2009/3/layout/HorizontalOrganizationChart"/>
    <dgm:cxn modelId="{35F57444-E7B1-432C-9D38-99A86FB02074}" type="presOf" srcId="{F9DB49B6-CE2C-4636-BC5C-12D3631D31A6}" destId="{7BCD423A-6228-4315-B2EC-C19FA1C0A064}" srcOrd="0" destOrd="0" presId="urn:microsoft.com/office/officeart/2009/3/layout/HorizontalOrganizationChart"/>
    <dgm:cxn modelId="{70F7B045-C7A3-438C-A17C-FB89CCB3E6E0}" type="presOf" srcId="{82E7BDDD-B0AB-4FBC-BECF-24340B845D0C}" destId="{B753C1B0-704D-4F3C-873F-58FEE2A12BC6}" srcOrd="0" destOrd="0" presId="urn:microsoft.com/office/officeart/2009/3/layout/HorizontalOrganizationChart"/>
    <dgm:cxn modelId="{82CDE065-4F17-4B27-8150-B6CEA554D989}" srcId="{F9DB49B6-CE2C-4636-BC5C-12D3631D31A6}" destId="{1107113C-17FF-4239-8D2D-05B6AD8CD7E7}" srcOrd="3" destOrd="0" parTransId="{F40A5D3D-7EC8-463F-8617-B73DAD233E78}" sibTransId="{5E06162D-F58F-4504-8E33-D7541B9267DB}"/>
    <dgm:cxn modelId="{5D2EB066-7E78-428C-B63D-949CA70D629C}" type="presOf" srcId="{0F89F255-39F8-4320-9CD0-093F403B2CA2}" destId="{52C6684C-5E84-42ED-B3E0-C409309D5DBB}" srcOrd="0" destOrd="0" presId="urn:microsoft.com/office/officeart/2009/3/layout/HorizontalOrganizationChart"/>
    <dgm:cxn modelId="{B1E08A68-5192-433A-A025-BE3DAEE01250}" type="presOf" srcId="{F9DB49B6-CE2C-4636-BC5C-12D3631D31A6}" destId="{66F3FE92-46A8-4EBB-9E07-EF5E22DD9351}" srcOrd="1" destOrd="0" presId="urn:microsoft.com/office/officeart/2009/3/layout/HorizontalOrganizationChart"/>
    <dgm:cxn modelId="{AB64F66A-524A-4E12-8A1E-5C92B8A64C77}" srcId="{F9DB49B6-CE2C-4636-BC5C-12D3631D31A6}" destId="{315B1A46-2995-4CB2-9BAE-D61EBD811F53}" srcOrd="8" destOrd="0" parTransId="{CC4CE788-11C7-4225-9265-F510BC6FB68C}" sibTransId="{DB139E1C-A1A5-42ED-9C43-29AD316E9DA3}"/>
    <dgm:cxn modelId="{ADECCF4C-9570-40D5-97CF-6990CE485A5A}" srcId="{F9DB49B6-CE2C-4636-BC5C-12D3631D31A6}" destId="{D0AC68FA-89A6-476D-9219-21C2584CF667}" srcOrd="0" destOrd="0" parTransId="{A0561E4A-074A-4719-BD90-74D8B61E7E3E}" sibTransId="{12BF891C-1EBC-4F3E-A974-2E495868381C}"/>
    <dgm:cxn modelId="{F7F0376D-6119-4B60-A7AF-DB67ED2B1E8F}" type="presOf" srcId="{D9B2231E-7BA4-4375-ADF4-3DD21251107B}" destId="{8577E8B9-719E-4E95-B6E4-896C5318AAE3}" srcOrd="0" destOrd="0" presId="urn:microsoft.com/office/officeart/2009/3/layout/HorizontalOrganizationChart"/>
    <dgm:cxn modelId="{4096214F-B6DD-4E5F-B8B1-C2F43A87CA60}" type="presOf" srcId="{869CF1EC-8A93-4C4A-B8EB-FB140E7DD2FF}" destId="{D1C3ED0F-5D99-4DB6-8A94-4FE7FF4B75C8}" srcOrd="0" destOrd="0" presId="urn:microsoft.com/office/officeart/2009/3/layout/HorizontalOrganizationChart"/>
    <dgm:cxn modelId="{67A77375-B23D-4452-90F9-416C0D2D69DD}" type="presOf" srcId="{73DC8A99-0F5D-46D6-91D9-79100C8BC163}" destId="{2F251765-49DA-4FEB-9F7C-F52004AFAA49}" srcOrd="1" destOrd="0" presId="urn:microsoft.com/office/officeart/2009/3/layout/HorizontalOrganizationChart"/>
    <dgm:cxn modelId="{0973A275-28C7-4007-BB29-36FCDF6BE200}" srcId="{F9DB49B6-CE2C-4636-BC5C-12D3631D31A6}" destId="{869CF1EC-8A93-4C4A-B8EB-FB140E7DD2FF}" srcOrd="4" destOrd="0" parTransId="{4BF3FFC5-50C4-4276-B1E3-075BE9599E16}" sibTransId="{6C2C480F-517B-49B1-A710-C6AFC7F6A00C}"/>
    <dgm:cxn modelId="{FA770B76-EB13-4C20-B056-D84B01E35A16}" type="presOf" srcId="{4BF3FFC5-50C4-4276-B1E3-075BE9599E16}" destId="{65DDE5A2-BE3D-4CC5-9241-37F7BD7C7CB9}" srcOrd="0" destOrd="0" presId="urn:microsoft.com/office/officeart/2009/3/layout/HorizontalOrganizationChart"/>
    <dgm:cxn modelId="{6510AF78-1041-4438-B54B-9F037543E20D}" type="presOf" srcId="{D57CD83F-7F8F-4C44-9F2E-808BEAE344C0}" destId="{24F2BFEB-D5BE-41B9-B5A8-2997F60006DC}" srcOrd="0" destOrd="0" presId="urn:microsoft.com/office/officeart/2009/3/layout/HorizontalOrganizationChart"/>
    <dgm:cxn modelId="{82E44A7A-8537-433E-B318-CC801167C8AC}" type="presOf" srcId="{D0AC68FA-89A6-476D-9219-21C2584CF667}" destId="{ABE1B816-F5B4-4465-98C8-8A499F104131}" srcOrd="1" destOrd="0" presId="urn:microsoft.com/office/officeart/2009/3/layout/HorizontalOrganizationChart"/>
    <dgm:cxn modelId="{F8C0357C-DD6D-461A-8301-F71F9507249C}" srcId="{F9DB49B6-CE2C-4636-BC5C-12D3631D31A6}" destId="{D8EBFA3B-7619-4B00-85CB-301EF407EF32}" srcOrd="7" destOrd="0" parTransId="{C015E38B-AD54-4703-87F4-1C6132F5F4E2}" sibTransId="{1BFB05C3-2937-4262-A8BD-6C9F7440AAC2}"/>
    <dgm:cxn modelId="{5C32DA86-7C98-4C5D-BF6A-61B24BF59D99}" type="presOf" srcId="{315B1A46-2995-4CB2-9BAE-D61EBD811F53}" destId="{5091756D-D8E6-42FD-8567-46C6CB958B8C}" srcOrd="0" destOrd="0" presId="urn:microsoft.com/office/officeart/2009/3/layout/HorizontalOrganizationChart"/>
    <dgm:cxn modelId="{10664E87-708C-4E4B-B367-10B3BDCD1219}" srcId="{F9DB49B6-CE2C-4636-BC5C-12D3631D31A6}" destId="{73DC8A99-0F5D-46D6-91D9-79100C8BC163}" srcOrd="2" destOrd="0" parTransId="{3EF4C650-25C7-48B4-AEDA-769095C6730F}" sibTransId="{B600D634-D07D-46EE-AE66-EDD72DCF7151}"/>
    <dgm:cxn modelId="{0D140989-ED9A-42A4-B823-7DC9EEACFA15}" type="presOf" srcId="{D0AC68FA-89A6-476D-9219-21C2584CF667}" destId="{AA675372-1E07-4630-81F4-2A4F3A4A318E}" srcOrd="0" destOrd="0" presId="urn:microsoft.com/office/officeart/2009/3/layout/HorizontalOrganizationChart"/>
    <dgm:cxn modelId="{E1361198-1554-4733-A6D2-9BF42E46FFA6}" type="presOf" srcId="{869CF1EC-8A93-4C4A-B8EB-FB140E7DD2FF}" destId="{0AB6FD88-4A2D-4B29-844F-222106264381}" srcOrd="1" destOrd="0" presId="urn:microsoft.com/office/officeart/2009/3/layout/HorizontalOrganizationChart"/>
    <dgm:cxn modelId="{C5C2ECB1-686B-4FC3-A10F-A9C7C4F81E40}" type="presOf" srcId="{315B1A46-2995-4CB2-9BAE-D61EBD811F53}" destId="{317AB8E4-5E78-47E7-B25E-FD4DA4E7DE3F}" srcOrd="1" destOrd="0" presId="urn:microsoft.com/office/officeart/2009/3/layout/HorizontalOrganizationChart"/>
    <dgm:cxn modelId="{2F4FF2B1-6E4A-4A75-81EA-76619710CFDF}" srcId="{F9DB49B6-CE2C-4636-BC5C-12D3631D31A6}" destId="{3238EBB2-AAC4-4027-9056-195F593F028A}" srcOrd="5" destOrd="0" parTransId="{140D7F90-585B-4598-8C24-98DBE24B8E3A}" sibTransId="{D1B2D300-A044-4D55-A8F1-A12FFDB5D38E}"/>
    <dgm:cxn modelId="{46860EB2-EDB6-4A68-A1D7-429094220C1A}" type="presOf" srcId="{73DC8A99-0F5D-46D6-91D9-79100C8BC163}" destId="{C901B019-B744-44C0-9D0F-6B66D3F1DADB}" srcOrd="0" destOrd="0" presId="urn:microsoft.com/office/officeart/2009/3/layout/HorizontalOrganizationChart"/>
    <dgm:cxn modelId="{88A272B3-6E51-40A9-A9DC-BF324CEFA50C}" srcId="{0F89F255-39F8-4320-9CD0-093F403B2CA2}" destId="{F9DB49B6-CE2C-4636-BC5C-12D3631D31A6}" srcOrd="0" destOrd="0" parTransId="{CC6F3664-E5F7-44DF-8095-573FA1788A81}" sibTransId="{4B255B90-D9CD-4D02-B8BC-B3EECC28FCD3}"/>
    <dgm:cxn modelId="{CD9A99BC-7763-4A74-B45A-BF7242EDA397}" type="presOf" srcId="{A0561E4A-074A-4719-BD90-74D8B61E7E3E}" destId="{CE8D2773-0051-476C-98C9-B06D9C823DE5}" srcOrd="0" destOrd="0" presId="urn:microsoft.com/office/officeart/2009/3/layout/HorizontalOrganizationChart"/>
    <dgm:cxn modelId="{102CF9CF-6926-463C-A2B6-6C4A1DF10C2F}" type="presOf" srcId="{3EF4C650-25C7-48B4-AEDA-769095C6730F}" destId="{98E3067D-5384-4E59-80FF-2421A64E5F38}" srcOrd="0" destOrd="0" presId="urn:microsoft.com/office/officeart/2009/3/layout/HorizontalOrganizationChart"/>
    <dgm:cxn modelId="{E30B2CD2-F64A-4290-BA25-86721E378BE5}" srcId="{F9DB49B6-CE2C-4636-BC5C-12D3631D31A6}" destId="{A14425FA-6A49-4609-8751-73463DCF219C}" srcOrd="1" destOrd="0" parTransId="{D9B2231E-7BA4-4375-ADF4-3DD21251107B}" sibTransId="{CFBBF47C-A9F8-450F-86C5-B2E746C93C77}"/>
    <dgm:cxn modelId="{CBE9FCD9-2EC2-4C9E-B769-CEFD654A994A}" type="presOf" srcId="{D8EBFA3B-7619-4B00-85CB-301EF407EF32}" destId="{88A87E25-F470-4412-A7E7-EEDC840AEA7F}" srcOrd="1" destOrd="0" presId="urn:microsoft.com/office/officeart/2009/3/layout/HorizontalOrganizationChart"/>
    <dgm:cxn modelId="{36121EE3-039B-4B22-A20C-7EBEF820DF22}" type="presOf" srcId="{3238EBB2-AAC4-4027-9056-195F593F028A}" destId="{31638FB2-1E7A-44FC-90A0-064753212918}" srcOrd="1" destOrd="0" presId="urn:microsoft.com/office/officeart/2009/3/layout/HorizontalOrganizationChart"/>
    <dgm:cxn modelId="{920CEAEB-A60B-4D3F-851F-B9A2E0C3F54B}" type="presOf" srcId="{1107113C-17FF-4239-8D2D-05B6AD8CD7E7}" destId="{6D2F9920-7E25-4656-98E1-53C3B4ADD7BF}" srcOrd="1" destOrd="0" presId="urn:microsoft.com/office/officeart/2009/3/layout/HorizontalOrganizationChart"/>
    <dgm:cxn modelId="{5E9AE7F3-5014-465F-8795-4574614BDCB3}" srcId="{F9DB49B6-CE2C-4636-BC5C-12D3631D31A6}" destId="{82E7BDDD-B0AB-4FBC-BECF-24340B845D0C}" srcOrd="6" destOrd="0" parTransId="{D57CD83F-7F8F-4C44-9F2E-808BEAE344C0}" sibTransId="{9B137C7D-5F8A-43A5-B10E-B9FA3A2652DD}"/>
    <dgm:cxn modelId="{1940B2A3-E484-4635-A015-52EC3565F93B}" type="presParOf" srcId="{52C6684C-5E84-42ED-B3E0-C409309D5DBB}" destId="{BE3E25A0-5971-4FCA-8D7A-930749BA1223}" srcOrd="0" destOrd="0" presId="urn:microsoft.com/office/officeart/2009/3/layout/HorizontalOrganizationChart"/>
    <dgm:cxn modelId="{B9F33E8D-0A08-451A-83EE-0C7BD832C7A5}" type="presParOf" srcId="{BE3E25A0-5971-4FCA-8D7A-930749BA1223}" destId="{2F5A7B49-928C-4CD5-996F-E9A51098E9EB}" srcOrd="0" destOrd="0" presId="urn:microsoft.com/office/officeart/2009/3/layout/HorizontalOrganizationChart"/>
    <dgm:cxn modelId="{6FE0EBF7-47B5-4D12-8C6D-3B8963CB6EDE}" type="presParOf" srcId="{2F5A7B49-928C-4CD5-996F-E9A51098E9EB}" destId="{7BCD423A-6228-4315-B2EC-C19FA1C0A064}" srcOrd="0" destOrd="0" presId="urn:microsoft.com/office/officeart/2009/3/layout/HorizontalOrganizationChart"/>
    <dgm:cxn modelId="{68519DAE-4754-48C5-8C50-E27969F650C9}" type="presParOf" srcId="{2F5A7B49-928C-4CD5-996F-E9A51098E9EB}" destId="{66F3FE92-46A8-4EBB-9E07-EF5E22DD9351}" srcOrd="1" destOrd="0" presId="urn:microsoft.com/office/officeart/2009/3/layout/HorizontalOrganizationChart"/>
    <dgm:cxn modelId="{6FFAAE86-7CF9-47BA-97D0-16D0B758F9AC}" type="presParOf" srcId="{BE3E25A0-5971-4FCA-8D7A-930749BA1223}" destId="{C9011FF1-6297-418E-9416-687EEB186057}" srcOrd="1" destOrd="0" presId="urn:microsoft.com/office/officeart/2009/3/layout/HorizontalOrganizationChart"/>
    <dgm:cxn modelId="{A97DA151-E2C3-455B-9640-1BE95EA46F3F}" type="presParOf" srcId="{C9011FF1-6297-418E-9416-687EEB186057}" destId="{CE8D2773-0051-476C-98C9-B06D9C823DE5}" srcOrd="0" destOrd="0" presId="urn:microsoft.com/office/officeart/2009/3/layout/HorizontalOrganizationChart"/>
    <dgm:cxn modelId="{328F9D20-6C9B-426C-BA52-3C75A8F78602}" type="presParOf" srcId="{C9011FF1-6297-418E-9416-687EEB186057}" destId="{18AEFBAE-8A51-4A51-80D8-A81CC515350F}" srcOrd="1" destOrd="0" presId="urn:microsoft.com/office/officeart/2009/3/layout/HorizontalOrganizationChart"/>
    <dgm:cxn modelId="{1022E2DF-79A2-45DA-8D4F-D05C9745C422}" type="presParOf" srcId="{18AEFBAE-8A51-4A51-80D8-A81CC515350F}" destId="{CFEC4FA7-3525-4B71-B95E-13615C9D7621}" srcOrd="0" destOrd="0" presId="urn:microsoft.com/office/officeart/2009/3/layout/HorizontalOrganizationChart"/>
    <dgm:cxn modelId="{9880984D-E619-41FF-8C91-1CF1640F4567}" type="presParOf" srcId="{CFEC4FA7-3525-4B71-B95E-13615C9D7621}" destId="{AA675372-1E07-4630-81F4-2A4F3A4A318E}" srcOrd="0" destOrd="0" presId="urn:microsoft.com/office/officeart/2009/3/layout/HorizontalOrganizationChart"/>
    <dgm:cxn modelId="{E4D919FC-21CA-41F2-840B-9C0ED721D269}" type="presParOf" srcId="{CFEC4FA7-3525-4B71-B95E-13615C9D7621}" destId="{ABE1B816-F5B4-4465-98C8-8A499F104131}" srcOrd="1" destOrd="0" presId="urn:microsoft.com/office/officeart/2009/3/layout/HorizontalOrganizationChart"/>
    <dgm:cxn modelId="{98400951-B438-4030-A8EE-3F9F8CFC7B92}" type="presParOf" srcId="{18AEFBAE-8A51-4A51-80D8-A81CC515350F}" destId="{193DEDB9-86BF-4E43-924D-D119CFA93615}" srcOrd="1" destOrd="0" presId="urn:microsoft.com/office/officeart/2009/3/layout/HorizontalOrganizationChart"/>
    <dgm:cxn modelId="{1A34BF3B-55B2-4A45-BA04-F0D381685C1C}" type="presParOf" srcId="{18AEFBAE-8A51-4A51-80D8-A81CC515350F}" destId="{80E11415-C44F-4EC4-8E24-0F5000C4B556}" srcOrd="2" destOrd="0" presId="urn:microsoft.com/office/officeart/2009/3/layout/HorizontalOrganizationChart"/>
    <dgm:cxn modelId="{C2525003-3CA9-4BBD-9EB3-95EE87AA7C40}" type="presParOf" srcId="{C9011FF1-6297-418E-9416-687EEB186057}" destId="{8577E8B9-719E-4E95-B6E4-896C5318AAE3}" srcOrd="2" destOrd="0" presId="urn:microsoft.com/office/officeart/2009/3/layout/HorizontalOrganizationChart"/>
    <dgm:cxn modelId="{B93B0FD5-97E9-4F94-8008-C5823093A0CF}" type="presParOf" srcId="{C9011FF1-6297-418E-9416-687EEB186057}" destId="{D0F0CB01-FF25-412C-9097-DBBAC34D6102}" srcOrd="3" destOrd="0" presId="urn:microsoft.com/office/officeart/2009/3/layout/HorizontalOrganizationChart"/>
    <dgm:cxn modelId="{8932451C-CFE8-43A6-8AA8-A5EB9A3AA100}" type="presParOf" srcId="{D0F0CB01-FF25-412C-9097-DBBAC34D6102}" destId="{BFB2CAC5-AE34-4AC5-869A-79939068EDB9}" srcOrd="0" destOrd="0" presId="urn:microsoft.com/office/officeart/2009/3/layout/HorizontalOrganizationChart"/>
    <dgm:cxn modelId="{2233E115-67DA-4011-A3ED-977715EAABC3}" type="presParOf" srcId="{BFB2CAC5-AE34-4AC5-869A-79939068EDB9}" destId="{D681E5CC-9A10-45D9-81D3-16429147B63C}" srcOrd="0" destOrd="0" presId="urn:microsoft.com/office/officeart/2009/3/layout/HorizontalOrganizationChart"/>
    <dgm:cxn modelId="{84DD55AA-E3BF-49AA-BD67-0CCFCFC0964F}" type="presParOf" srcId="{BFB2CAC5-AE34-4AC5-869A-79939068EDB9}" destId="{C724282F-CBC8-4568-A141-32770824414A}" srcOrd="1" destOrd="0" presId="urn:microsoft.com/office/officeart/2009/3/layout/HorizontalOrganizationChart"/>
    <dgm:cxn modelId="{6F8FD54F-7173-44B0-99BA-CAB8D95F175B}" type="presParOf" srcId="{D0F0CB01-FF25-412C-9097-DBBAC34D6102}" destId="{CF0B38F6-22A0-49D8-95BE-46AF477AAA44}" srcOrd="1" destOrd="0" presId="urn:microsoft.com/office/officeart/2009/3/layout/HorizontalOrganizationChart"/>
    <dgm:cxn modelId="{CEE698AC-578E-499B-84CA-E99F3CE343FB}" type="presParOf" srcId="{D0F0CB01-FF25-412C-9097-DBBAC34D6102}" destId="{8E5A42D8-245B-4AD2-A38E-0989F213556E}" srcOrd="2" destOrd="0" presId="urn:microsoft.com/office/officeart/2009/3/layout/HorizontalOrganizationChart"/>
    <dgm:cxn modelId="{41F97263-A711-4DE0-B27D-D1EB049ED06F}" type="presParOf" srcId="{C9011FF1-6297-418E-9416-687EEB186057}" destId="{98E3067D-5384-4E59-80FF-2421A64E5F38}" srcOrd="4" destOrd="0" presId="urn:microsoft.com/office/officeart/2009/3/layout/HorizontalOrganizationChart"/>
    <dgm:cxn modelId="{B4CC569F-14BC-45E8-970C-7B534405B6B2}" type="presParOf" srcId="{C9011FF1-6297-418E-9416-687EEB186057}" destId="{64339FE6-7347-49FC-885E-695992CB76B9}" srcOrd="5" destOrd="0" presId="urn:microsoft.com/office/officeart/2009/3/layout/HorizontalOrganizationChart"/>
    <dgm:cxn modelId="{452C2233-1A8B-4153-A7D5-1D0FF4B087F1}" type="presParOf" srcId="{64339FE6-7347-49FC-885E-695992CB76B9}" destId="{03F30BFA-3163-41A2-9423-CF3ACEF2714D}" srcOrd="0" destOrd="0" presId="urn:microsoft.com/office/officeart/2009/3/layout/HorizontalOrganizationChart"/>
    <dgm:cxn modelId="{FB502DF9-06E2-4B2E-A686-8FC402C301E9}" type="presParOf" srcId="{03F30BFA-3163-41A2-9423-CF3ACEF2714D}" destId="{C901B019-B744-44C0-9D0F-6B66D3F1DADB}" srcOrd="0" destOrd="0" presId="urn:microsoft.com/office/officeart/2009/3/layout/HorizontalOrganizationChart"/>
    <dgm:cxn modelId="{7F7C93D0-2FB5-491A-9620-22DD1D70A9B8}" type="presParOf" srcId="{03F30BFA-3163-41A2-9423-CF3ACEF2714D}" destId="{2F251765-49DA-4FEB-9F7C-F52004AFAA49}" srcOrd="1" destOrd="0" presId="urn:microsoft.com/office/officeart/2009/3/layout/HorizontalOrganizationChart"/>
    <dgm:cxn modelId="{D18410BB-1312-4920-9F8F-9EE324FFD577}" type="presParOf" srcId="{64339FE6-7347-49FC-885E-695992CB76B9}" destId="{8ACE5534-5D80-4824-A388-A6FF479DEBB9}" srcOrd="1" destOrd="0" presId="urn:microsoft.com/office/officeart/2009/3/layout/HorizontalOrganizationChart"/>
    <dgm:cxn modelId="{BE5699EA-F8B6-4C58-82A5-7BADFC4DC86E}" type="presParOf" srcId="{64339FE6-7347-49FC-885E-695992CB76B9}" destId="{CED99955-C205-48A4-9E35-1099E77BA5C9}" srcOrd="2" destOrd="0" presId="urn:microsoft.com/office/officeart/2009/3/layout/HorizontalOrganizationChart"/>
    <dgm:cxn modelId="{AE28BD92-FA46-48C6-AAED-881EAF1D5EBE}" type="presParOf" srcId="{C9011FF1-6297-418E-9416-687EEB186057}" destId="{0ADA90D4-531E-4605-B324-A48FECD67218}" srcOrd="6" destOrd="0" presId="urn:microsoft.com/office/officeart/2009/3/layout/HorizontalOrganizationChart"/>
    <dgm:cxn modelId="{E6BB0574-6DA3-4588-99CE-8183B8506137}" type="presParOf" srcId="{C9011FF1-6297-418E-9416-687EEB186057}" destId="{A3BE8015-34A6-48FD-8FCA-1B1239DC7A62}" srcOrd="7" destOrd="0" presId="urn:microsoft.com/office/officeart/2009/3/layout/HorizontalOrganizationChart"/>
    <dgm:cxn modelId="{AA543674-243F-41B8-9BE9-91DDCEF2ABF6}" type="presParOf" srcId="{A3BE8015-34A6-48FD-8FCA-1B1239DC7A62}" destId="{CAC590AB-3F74-41B3-B25F-F4080CDB93CD}" srcOrd="0" destOrd="0" presId="urn:microsoft.com/office/officeart/2009/3/layout/HorizontalOrganizationChart"/>
    <dgm:cxn modelId="{066C4558-0B12-4D3D-9745-47CD16694333}" type="presParOf" srcId="{CAC590AB-3F74-41B3-B25F-F4080CDB93CD}" destId="{F5A72453-84CD-42DC-9649-AA6161C48D5D}" srcOrd="0" destOrd="0" presId="urn:microsoft.com/office/officeart/2009/3/layout/HorizontalOrganizationChart"/>
    <dgm:cxn modelId="{97257F5E-9D43-4E13-8195-429E95E20E78}" type="presParOf" srcId="{CAC590AB-3F74-41B3-B25F-F4080CDB93CD}" destId="{6D2F9920-7E25-4656-98E1-53C3B4ADD7BF}" srcOrd="1" destOrd="0" presId="urn:microsoft.com/office/officeart/2009/3/layout/HorizontalOrganizationChart"/>
    <dgm:cxn modelId="{98BDAACB-83E8-4E51-B5A5-8C64167FA25F}" type="presParOf" srcId="{A3BE8015-34A6-48FD-8FCA-1B1239DC7A62}" destId="{8882B0E9-F9FE-40A8-925E-7F789911F9DC}" srcOrd="1" destOrd="0" presId="urn:microsoft.com/office/officeart/2009/3/layout/HorizontalOrganizationChart"/>
    <dgm:cxn modelId="{89913B96-8D30-4DF5-A3C5-D2B7D96D9789}" type="presParOf" srcId="{A3BE8015-34A6-48FD-8FCA-1B1239DC7A62}" destId="{F1F0583D-8A7B-42C8-BFBE-D1BA5725C594}" srcOrd="2" destOrd="0" presId="urn:microsoft.com/office/officeart/2009/3/layout/HorizontalOrganizationChart"/>
    <dgm:cxn modelId="{E0012D1B-C723-4C33-91DD-B5032B39BF7A}" type="presParOf" srcId="{C9011FF1-6297-418E-9416-687EEB186057}" destId="{65DDE5A2-BE3D-4CC5-9241-37F7BD7C7CB9}" srcOrd="8" destOrd="0" presId="urn:microsoft.com/office/officeart/2009/3/layout/HorizontalOrganizationChart"/>
    <dgm:cxn modelId="{F578410D-1EC0-4EB4-9958-2C4F154DBF15}" type="presParOf" srcId="{C9011FF1-6297-418E-9416-687EEB186057}" destId="{1B689CC3-B46E-441E-B59B-96B9AD8AA716}" srcOrd="9" destOrd="0" presId="urn:microsoft.com/office/officeart/2009/3/layout/HorizontalOrganizationChart"/>
    <dgm:cxn modelId="{871DE946-9B81-4D55-A61A-757D12A31D18}" type="presParOf" srcId="{1B689CC3-B46E-441E-B59B-96B9AD8AA716}" destId="{B12C81B6-8CCE-4D0A-A64F-A7392BAD9DBD}" srcOrd="0" destOrd="0" presId="urn:microsoft.com/office/officeart/2009/3/layout/HorizontalOrganizationChart"/>
    <dgm:cxn modelId="{12AF607A-5C31-4956-B477-0E90147250BE}" type="presParOf" srcId="{B12C81B6-8CCE-4D0A-A64F-A7392BAD9DBD}" destId="{D1C3ED0F-5D99-4DB6-8A94-4FE7FF4B75C8}" srcOrd="0" destOrd="0" presId="urn:microsoft.com/office/officeart/2009/3/layout/HorizontalOrganizationChart"/>
    <dgm:cxn modelId="{64D9CAD4-68AB-407F-9D3D-EB5293CCDB73}" type="presParOf" srcId="{B12C81B6-8CCE-4D0A-A64F-A7392BAD9DBD}" destId="{0AB6FD88-4A2D-4B29-844F-222106264381}" srcOrd="1" destOrd="0" presId="urn:microsoft.com/office/officeart/2009/3/layout/HorizontalOrganizationChart"/>
    <dgm:cxn modelId="{0EC28E97-7EF7-4D35-BF66-AD0EED84CFCF}" type="presParOf" srcId="{1B689CC3-B46E-441E-B59B-96B9AD8AA716}" destId="{EFE092FB-70A7-4256-A1FD-3F89EBE4C167}" srcOrd="1" destOrd="0" presId="urn:microsoft.com/office/officeart/2009/3/layout/HorizontalOrganizationChart"/>
    <dgm:cxn modelId="{EDBBC18F-2A1C-4C09-BB96-F9C2F07B2653}" type="presParOf" srcId="{1B689CC3-B46E-441E-B59B-96B9AD8AA716}" destId="{8923D879-0894-41AC-899A-C5080A6CCF28}" srcOrd="2" destOrd="0" presId="urn:microsoft.com/office/officeart/2009/3/layout/HorizontalOrganizationChart"/>
    <dgm:cxn modelId="{C1EBFD58-7558-4AD8-9059-628FF500625D}" type="presParOf" srcId="{C9011FF1-6297-418E-9416-687EEB186057}" destId="{10307A50-0CF4-431C-8CE0-93861965A2C3}" srcOrd="10" destOrd="0" presId="urn:microsoft.com/office/officeart/2009/3/layout/HorizontalOrganizationChart"/>
    <dgm:cxn modelId="{5D39CC52-E0DF-4108-B298-E31FEE787080}" type="presParOf" srcId="{C9011FF1-6297-418E-9416-687EEB186057}" destId="{3F71DF2D-F773-4ABB-AB6A-4C1B9A3EA8D4}" srcOrd="11" destOrd="0" presId="urn:microsoft.com/office/officeart/2009/3/layout/HorizontalOrganizationChart"/>
    <dgm:cxn modelId="{13B7260B-7EBB-414E-8D74-76655A2BE443}" type="presParOf" srcId="{3F71DF2D-F773-4ABB-AB6A-4C1B9A3EA8D4}" destId="{738AF9AA-87F1-42DF-859E-B09B2122E480}" srcOrd="0" destOrd="0" presId="urn:microsoft.com/office/officeart/2009/3/layout/HorizontalOrganizationChart"/>
    <dgm:cxn modelId="{9C2ACF05-A1B7-4FC3-A64D-FBCD09E6F6DD}" type="presParOf" srcId="{738AF9AA-87F1-42DF-859E-B09B2122E480}" destId="{AE115CCB-7499-4ADF-B35A-7C4F1A2FF375}" srcOrd="0" destOrd="0" presId="urn:microsoft.com/office/officeart/2009/3/layout/HorizontalOrganizationChart"/>
    <dgm:cxn modelId="{34EA29AE-54D2-499A-A290-85DA7CC734FE}" type="presParOf" srcId="{738AF9AA-87F1-42DF-859E-B09B2122E480}" destId="{31638FB2-1E7A-44FC-90A0-064753212918}" srcOrd="1" destOrd="0" presId="urn:microsoft.com/office/officeart/2009/3/layout/HorizontalOrganizationChart"/>
    <dgm:cxn modelId="{F77186FD-6DCD-4031-99E8-4712E40BF340}" type="presParOf" srcId="{3F71DF2D-F773-4ABB-AB6A-4C1B9A3EA8D4}" destId="{0CB4D788-1D0E-4ED2-AF57-9996BD68B875}" srcOrd="1" destOrd="0" presId="urn:microsoft.com/office/officeart/2009/3/layout/HorizontalOrganizationChart"/>
    <dgm:cxn modelId="{511EAE3D-7AA8-4144-A58A-C98DECDDE8AF}" type="presParOf" srcId="{3F71DF2D-F773-4ABB-AB6A-4C1B9A3EA8D4}" destId="{240C825B-72E0-4A04-BCAB-1AB5330A23BC}" srcOrd="2" destOrd="0" presId="urn:microsoft.com/office/officeart/2009/3/layout/HorizontalOrganizationChart"/>
    <dgm:cxn modelId="{67D07CA1-95F5-423B-BB0C-CB647114961D}" type="presParOf" srcId="{C9011FF1-6297-418E-9416-687EEB186057}" destId="{24F2BFEB-D5BE-41B9-B5A8-2997F60006DC}" srcOrd="12" destOrd="0" presId="urn:microsoft.com/office/officeart/2009/3/layout/HorizontalOrganizationChart"/>
    <dgm:cxn modelId="{1D00D734-61D6-4865-A75D-9DEB0C83E7DE}" type="presParOf" srcId="{C9011FF1-6297-418E-9416-687EEB186057}" destId="{179E5B16-93B3-4923-8628-26CF59055D6B}" srcOrd="13" destOrd="0" presId="urn:microsoft.com/office/officeart/2009/3/layout/HorizontalOrganizationChart"/>
    <dgm:cxn modelId="{5BF4C252-98A2-4CFC-8B30-6080B7F9DBD4}" type="presParOf" srcId="{179E5B16-93B3-4923-8628-26CF59055D6B}" destId="{18029BDC-DF80-483E-B36B-917A6F454546}" srcOrd="0" destOrd="0" presId="urn:microsoft.com/office/officeart/2009/3/layout/HorizontalOrganizationChart"/>
    <dgm:cxn modelId="{BF81A0C5-DA39-4E00-8354-9E662CDCDBBA}" type="presParOf" srcId="{18029BDC-DF80-483E-B36B-917A6F454546}" destId="{B753C1B0-704D-4F3C-873F-58FEE2A12BC6}" srcOrd="0" destOrd="0" presId="urn:microsoft.com/office/officeart/2009/3/layout/HorizontalOrganizationChart"/>
    <dgm:cxn modelId="{6E5E317B-60FA-4E8F-936A-7A7B726D5310}" type="presParOf" srcId="{18029BDC-DF80-483E-B36B-917A6F454546}" destId="{49FCB49B-01DF-498A-88EE-4EAAAEA4751C}" srcOrd="1" destOrd="0" presId="urn:microsoft.com/office/officeart/2009/3/layout/HorizontalOrganizationChart"/>
    <dgm:cxn modelId="{E21574BE-19C8-41F9-952A-A13F8615E8AF}" type="presParOf" srcId="{179E5B16-93B3-4923-8628-26CF59055D6B}" destId="{4C21B7AC-61C5-48BE-9BD5-6B807A4C89CB}" srcOrd="1" destOrd="0" presId="urn:microsoft.com/office/officeart/2009/3/layout/HorizontalOrganizationChart"/>
    <dgm:cxn modelId="{7123CF52-C770-4DAE-BEC4-EAF150943686}" type="presParOf" srcId="{179E5B16-93B3-4923-8628-26CF59055D6B}" destId="{72EF449F-6179-4CC0-94E2-7414C909BD02}" srcOrd="2" destOrd="0" presId="urn:microsoft.com/office/officeart/2009/3/layout/HorizontalOrganizationChart"/>
    <dgm:cxn modelId="{92CB73B8-4835-48D4-BD12-E01DB403C54D}" type="presParOf" srcId="{C9011FF1-6297-418E-9416-687EEB186057}" destId="{B3D124D6-6139-4D37-8165-130303DD72D0}" srcOrd="14" destOrd="0" presId="urn:microsoft.com/office/officeart/2009/3/layout/HorizontalOrganizationChart"/>
    <dgm:cxn modelId="{43C69D42-E6ED-4172-996B-919257B7C70A}" type="presParOf" srcId="{C9011FF1-6297-418E-9416-687EEB186057}" destId="{764775AF-D5BC-4179-984A-9947CBB22583}" srcOrd="15" destOrd="0" presId="urn:microsoft.com/office/officeart/2009/3/layout/HorizontalOrganizationChart"/>
    <dgm:cxn modelId="{80ECB50F-071E-4062-ACAC-B28F0BBBB9D8}" type="presParOf" srcId="{764775AF-D5BC-4179-984A-9947CBB22583}" destId="{319811F9-4F4F-4240-A85C-7EA4B06AB74F}" srcOrd="0" destOrd="0" presId="urn:microsoft.com/office/officeart/2009/3/layout/HorizontalOrganizationChart"/>
    <dgm:cxn modelId="{401F52D0-8E39-4125-ABCE-7044251398C2}" type="presParOf" srcId="{319811F9-4F4F-4240-A85C-7EA4B06AB74F}" destId="{7805328A-ADD7-4180-A256-F9771D0E3EF3}" srcOrd="0" destOrd="0" presId="urn:microsoft.com/office/officeart/2009/3/layout/HorizontalOrganizationChart"/>
    <dgm:cxn modelId="{1C4EAE10-B7B8-4FE8-B788-C576903C61EC}" type="presParOf" srcId="{319811F9-4F4F-4240-A85C-7EA4B06AB74F}" destId="{88A87E25-F470-4412-A7E7-EEDC840AEA7F}" srcOrd="1" destOrd="0" presId="urn:microsoft.com/office/officeart/2009/3/layout/HorizontalOrganizationChart"/>
    <dgm:cxn modelId="{7B9C8B22-888F-43CB-8710-7FD08908276C}" type="presParOf" srcId="{764775AF-D5BC-4179-984A-9947CBB22583}" destId="{004AB2FD-69B7-41CD-9E70-0AD042CB9196}" srcOrd="1" destOrd="0" presId="urn:microsoft.com/office/officeart/2009/3/layout/HorizontalOrganizationChart"/>
    <dgm:cxn modelId="{75C11E41-0FF7-4A6A-8CC4-F7C415BA5A89}" type="presParOf" srcId="{764775AF-D5BC-4179-984A-9947CBB22583}" destId="{D914E161-83CE-48DC-945C-773B0F6E9881}" srcOrd="2" destOrd="0" presId="urn:microsoft.com/office/officeart/2009/3/layout/HorizontalOrganizationChart"/>
    <dgm:cxn modelId="{07E2D1B7-CDB2-4C35-8B93-01DF8D2FE3EA}" type="presParOf" srcId="{C9011FF1-6297-418E-9416-687EEB186057}" destId="{E37A706D-061B-4918-B9E3-E059F1E1B9AC}" srcOrd="16" destOrd="0" presId="urn:microsoft.com/office/officeart/2009/3/layout/HorizontalOrganizationChart"/>
    <dgm:cxn modelId="{C8CBD406-EC87-4445-863C-684C5526418D}" type="presParOf" srcId="{C9011FF1-6297-418E-9416-687EEB186057}" destId="{7B15B93B-EFBC-4165-AD36-827874C1DD73}" srcOrd="17" destOrd="0" presId="urn:microsoft.com/office/officeart/2009/3/layout/HorizontalOrganizationChart"/>
    <dgm:cxn modelId="{44ACEB78-40E8-462B-B9D6-6282442F1FC8}" type="presParOf" srcId="{7B15B93B-EFBC-4165-AD36-827874C1DD73}" destId="{C8BC31F1-2A4B-4EC2-9699-A6F880DFFBFE}" srcOrd="0" destOrd="0" presId="urn:microsoft.com/office/officeart/2009/3/layout/HorizontalOrganizationChart"/>
    <dgm:cxn modelId="{6040F7CB-CFB0-4218-9D55-A68C967310A5}" type="presParOf" srcId="{C8BC31F1-2A4B-4EC2-9699-A6F880DFFBFE}" destId="{5091756D-D8E6-42FD-8567-46C6CB958B8C}" srcOrd="0" destOrd="0" presId="urn:microsoft.com/office/officeart/2009/3/layout/HorizontalOrganizationChart"/>
    <dgm:cxn modelId="{B4B77859-56F5-4F1B-B0BA-B02A3CBBC086}" type="presParOf" srcId="{C8BC31F1-2A4B-4EC2-9699-A6F880DFFBFE}" destId="{317AB8E4-5E78-47E7-B25E-FD4DA4E7DE3F}" srcOrd="1" destOrd="0" presId="urn:microsoft.com/office/officeart/2009/3/layout/HorizontalOrganizationChart"/>
    <dgm:cxn modelId="{F3911544-0813-498F-B4F0-55F723D9F63F}" type="presParOf" srcId="{7B15B93B-EFBC-4165-AD36-827874C1DD73}" destId="{8EF16C4C-D8F3-4C8E-8DE0-66464FD538F4}" srcOrd="1" destOrd="0" presId="urn:microsoft.com/office/officeart/2009/3/layout/HorizontalOrganizationChart"/>
    <dgm:cxn modelId="{4C09F6C8-201D-48A7-9C07-BB8BDD36E48A}" type="presParOf" srcId="{7B15B93B-EFBC-4165-AD36-827874C1DD73}" destId="{336F4723-09C2-4664-8633-9AE54E79EE24}" srcOrd="2" destOrd="0" presId="urn:microsoft.com/office/officeart/2009/3/layout/HorizontalOrganizationChart"/>
    <dgm:cxn modelId="{34329656-C0C9-4888-A5F6-2C0148F0A380}" type="presParOf" srcId="{BE3E25A0-5971-4FCA-8D7A-930749BA1223}" destId="{D80979D5-8770-47E0-872D-216D0B9E422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706D-061B-4918-B9E3-E059F1E1B9AC}">
      <dsp:nvSpPr>
        <dsp:cNvPr id="0" name=""/>
        <dsp:cNvSpPr/>
      </dsp:nvSpPr>
      <dsp:spPr>
        <a:xfrm>
          <a:off x="2360609" y="2649793"/>
          <a:ext cx="282596" cy="243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298" y="0"/>
              </a:lnTo>
              <a:lnTo>
                <a:pt x="141298" y="2430331"/>
              </a:lnTo>
              <a:lnTo>
                <a:pt x="282596" y="243033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124D6-6139-4D37-8165-130303DD72D0}">
      <dsp:nvSpPr>
        <dsp:cNvPr id="0" name=""/>
        <dsp:cNvSpPr/>
      </dsp:nvSpPr>
      <dsp:spPr>
        <a:xfrm>
          <a:off x="2360609" y="2649793"/>
          <a:ext cx="282596" cy="1822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298" y="0"/>
              </a:lnTo>
              <a:lnTo>
                <a:pt x="141298" y="1822748"/>
              </a:lnTo>
              <a:lnTo>
                <a:pt x="282596" y="182274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2BFEB-D5BE-41B9-B5A8-2997F60006DC}">
      <dsp:nvSpPr>
        <dsp:cNvPr id="0" name=""/>
        <dsp:cNvSpPr/>
      </dsp:nvSpPr>
      <dsp:spPr>
        <a:xfrm>
          <a:off x="2360609" y="2649793"/>
          <a:ext cx="282596" cy="1215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298" y="0"/>
              </a:lnTo>
              <a:lnTo>
                <a:pt x="141298" y="1215165"/>
              </a:lnTo>
              <a:lnTo>
                <a:pt x="282596" y="12151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07A50-0CF4-431C-8CE0-93861965A2C3}">
      <dsp:nvSpPr>
        <dsp:cNvPr id="0" name=""/>
        <dsp:cNvSpPr/>
      </dsp:nvSpPr>
      <dsp:spPr>
        <a:xfrm>
          <a:off x="2360609" y="2649793"/>
          <a:ext cx="282596" cy="607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298" y="0"/>
              </a:lnTo>
              <a:lnTo>
                <a:pt x="141298" y="607582"/>
              </a:lnTo>
              <a:lnTo>
                <a:pt x="282596" y="60758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DE5A2-BE3D-4CC5-9241-37F7BD7C7CB9}">
      <dsp:nvSpPr>
        <dsp:cNvPr id="0" name=""/>
        <dsp:cNvSpPr/>
      </dsp:nvSpPr>
      <dsp:spPr>
        <a:xfrm>
          <a:off x="2360609" y="2604072"/>
          <a:ext cx="282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2596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90D4-531E-4605-B324-A48FECD67218}">
      <dsp:nvSpPr>
        <dsp:cNvPr id="0" name=""/>
        <dsp:cNvSpPr/>
      </dsp:nvSpPr>
      <dsp:spPr>
        <a:xfrm>
          <a:off x="2360609" y="2042210"/>
          <a:ext cx="282596" cy="607582"/>
        </a:xfrm>
        <a:custGeom>
          <a:avLst/>
          <a:gdLst/>
          <a:ahLst/>
          <a:cxnLst/>
          <a:rect l="0" t="0" r="0" b="0"/>
          <a:pathLst>
            <a:path>
              <a:moveTo>
                <a:pt x="0" y="607582"/>
              </a:moveTo>
              <a:lnTo>
                <a:pt x="141298" y="607582"/>
              </a:lnTo>
              <a:lnTo>
                <a:pt x="141298" y="0"/>
              </a:lnTo>
              <a:lnTo>
                <a:pt x="28259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3067D-5384-4E59-80FF-2421A64E5F38}">
      <dsp:nvSpPr>
        <dsp:cNvPr id="0" name=""/>
        <dsp:cNvSpPr/>
      </dsp:nvSpPr>
      <dsp:spPr>
        <a:xfrm>
          <a:off x="2360609" y="1434627"/>
          <a:ext cx="282596" cy="1215165"/>
        </a:xfrm>
        <a:custGeom>
          <a:avLst/>
          <a:gdLst/>
          <a:ahLst/>
          <a:cxnLst/>
          <a:rect l="0" t="0" r="0" b="0"/>
          <a:pathLst>
            <a:path>
              <a:moveTo>
                <a:pt x="0" y="1215165"/>
              </a:moveTo>
              <a:lnTo>
                <a:pt x="141298" y="1215165"/>
              </a:lnTo>
              <a:lnTo>
                <a:pt x="141298" y="0"/>
              </a:lnTo>
              <a:lnTo>
                <a:pt x="28259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7E8B9-719E-4E95-B6E4-896C5318AAE3}">
      <dsp:nvSpPr>
        <dsp:cNvPr id="0" name=""/>
        <dsp:cNvSpPr/>
      </dsp:nvSpPr>
      <dsp:spPr>
        <a:xfrm>
          <a:off x="2360609" y="827044"/>
          <a:ext cx="282596" cy="1822748"/>
        </a:xfrm>
        <a:custGeom>
          <a:avLst/>
          <a:gdLst/>
          <a:ahLst/>
          <a:cxnLst/>
          <a:rect l="0" t="0" r="0" b="0"/>
          <a:pathLst>
            <a:path>
              <a:moveTo>
                <a:pt x="0" y="1822748"/>
              </a:moveTo>
              <a:lnTo>
                <a:pt x="141298" y="1822748"/>
              </a:lnTo>
              <a:lnTo>
                <a:pt x="141298" y="0"/>
              </a:lnTo>
              <a:lnTo>
                <a:pt x="28259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D2773-0051-476C-98C9-B06D9C823DE5}">
      <dsp:nvSpPr>
        <dsp:cNvPr id="0" name=""/>
        <dsp:cNvSpPr/>
      </dsp:nvSpPr>
      <dsp:spPr>
        <a:xfrm>
          <a:off x="2360609" y="219461"/>
          <a:ext cx="282596" cy="2430331"/>
        </a:xfrm>
        <a:custGeom>
          <a:avLst/>
          <a:gdLst/>
          <a:ahLst/>
          <a:cxnLst/>
          <a:rect l="0" t="0" r="0" b="0"/>
          <a:pathLst>
            <a:path>
              <a:moveTo>
                <a:pt x="0" y="2430331"/>
              </a:moveTo>
              <a:lnTo>
                <a:pt x="141298" y="2430331"/>
              </a:lnTo>
              <a:lnTo>
                <a:pt x="141298" y="0"/>
              </a:lnTo>
              <a:lnTo>
                <a:pt x="282596" y="0"/>
              </a:lnTo>
            </a:path>
          </a:pathLst>
        </a:custGeom>
        <a:noFill/>
        <a:ln w="12700" cap="flat" cmpd="sng" algn="ctr">
          <a:solidFill>
            <a:srgbClr val="00314B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D423A-6228-4315-B2EC-C19FA1C0A064}">
      <dsp:nvSpPr>
        <dsp:cNvPr id="0" name=""/>
        <dsp:cNvSpPr/>
      </dsp:nvSpPr>
      <dsp:spPr>
        <a:xfrm>
          <a:off x="465756" y="2434313"/>
          <a:ext cx="1894853" cy="43095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65756" y="2434313"/>
        <a:ext cx="1894853" cy="430959"/>
      </dsp:txXfrm>
    </dsp:sp>
    <dsp:sp modelId="{AA675372-1E07-4630-81F4-2A4F3A4A318E}">
      <dsp:nvSpPr>
        <dsp:cNvPr id="0" name=""/>
        <dsp:cNvSpPr/>
      </dsp:nvSpPr>
      <dsp:spPr>
        <a:xfrm>
          <a:off x="2643206" y="3981"/>
          <a:ext cx="5264508" cy="43095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Bánki Donát Faculty Mechanical and Safety Engineering</a:t>
          </a:r>
        </a:p>
      </dsp:txBody>
      <dsp:txXfrm>
        <a:off x="2643206" y="3981"/>
        <a:ext cx="5264508" cy="430959"/>
      </dsp:txXfrm>
    </dsp:sp>
    <dsp:sp modelId="{D681E5CC-9A10-45D9-81D3-16429147B63C}">
      <dsp:nvSpPr>
        <dsp:cNvPr id="0" name=""/>
        <dsp:cNvSpPr/>
      </dsp:nvSpPr>
      <dsp:spPr>
        <a:xfrm>
          <a:off x="2643206" y="611564"/>
          <a:ext cx="5264508" cy="43095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Kandó Kálmán Faculty Electrical Engineering </a:t>
          </a:r>
        </a:p>
      </dsp:txBody>
      <dsp:txXfrm>
        <a:off x="2643206" y="611564"/>
        <a:ext cx="5264508" cy="430959"/>
      </dsp:txXfrm>
    </dsp:sp>
    <dsp:sp modelId="{C901B019-B744-44C0-9D0F-6B66D3F1DADB}">
      <dsp:nvSpPr>
        <dsp:cNvPr id="0" name=""/>
        <dsp:cNvSpPr/>
      </dsp:nvSpPr>
      <dsp:spPr>
        <a:xfrm>
          <a:off x="2643206" y="1219147"/>
          <a:ext cx="5264508" cy="43095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Alba Regia Technical Faculty  in Székesfehérvár</a:t>
          </a:r>
        </a:p>
      </dsp:txBody>
      <dsp:txXfrm>
        <a:off x="2643206" y="1219147"/>
        <a:ext cx="5264508" cy="430959"/>
      </dsp:txXfrm>
    </dsp:sp>
    <dsp:sp modelId="{F5A72453-84CD-42DC-9649-AA6161C48D5D}">
      <dsp:nvSpPr>
        <dsp:cNvPr id="0" name=""/>
        <dsp:cNvSpPr/>
      </dsp:nvSpPr>
      <dsp:spPr>
        <a:xfrm>
          <a:off x="2643206" y="1826730"/>
          <a:ext cx="5264508" cy="43095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Keleti Károly Faculty of Business Administration and Management</a:t>
          </a:r>
        </a:p>
      </dsp:txBody>
      <dsp:txXfrm>
        <a:off x="2643206" y="1826730"/>
        <a:ext cx="5264508" cy="430959"/>
      </dsp:txXfrm>
    </dsp:sp>
    <dsp:sp modelId="{D1C3ED0F-5D99-4DB6-8A94-4FE7FF4B75C8}">
      <dsp:nvSpPr>
        <dsp:cNvPr id="0" name=""/>
        <dsp:cNvSpPr/>
      </dsp:nvSpPr>
      <dsp:spPr>
        <a:xfrm>
          <a:off x="2643206" y="2434313"/>
          <a:ext cx="5264508" cy="43095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John von Neumann Faculty Informatics</a:t>
          </a:r>
        </a:p>
      </dsp:txBody>
      <dsp:txXfrm>
        <a:off x="2643206" y="2434313"/>
        <a:ext cx="5264508" cy="430959"/>
      </dsp:txXfrm>
    </dsp:sp>
    <dsp:sp modelId="{AE115CCB-7499-4ADF-B35A-7C4F1A2FF375}">
      <dsp:nvSpPr>
        <dsp:cNvPr id="0" name=""/>
        <dsp:cNvSpPr/>
      </dsp:nvSpPr>
      <dsp:spPr>
        <a:xfrm>
          <a:off x="2643206" y="3041895"/>
          <a:ext cx="5577837" cy="43095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Rejtő Sándor Faculty of Light Industry and Environmental Engineering</a:t>
          </a:r>
        </a:p>
      </dsp:txBody>
      <dsp:txXfrm>
        <a:off x="2643206" y="3041895"/>
        <a:ext cx="5577837" cy="430959"/>
      </dsp:txXfrm>
    </dsp:sp>
    <dsp:sp modelId="{B753C1B0-704D-4F3C-873F-58FEE2A12BC6}">
      <dsp:nvSpPr>
        <dsp:cNvPr id="0" name=""/>
        <dsp:cNvSpPr/>
      </dsp:nvSpPr>
      <dsp:spPr>
        <a:xfrm>
          <a:off x="2643206" y="3649478"/>
          <a:ext cx="5264508" cy="430959"/>
        </a:xfrm>
        <a:prstGeom prst="rect">
          <a:avLst/>
        </a:prstGeom>
        <a:gradFill rotWithShape="0">
          <a:gsLst>
            <a:gs pos="43000">
              <a:schemeClr val="bg1"/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noProof="1">
              <a:latin typeface="Arial" panose="020B0604020202020204" pitchFamily="34" charset="0"/>
              <a:cs typeface="Arial" panose="020B0604020202020204" pitchFamily="34" charset="0"/>
            </a:rPr>
            <a:t>Trefort  Ágoston Centre for Engineering Education</a:t>
          </a:r>
          <a:endParaRPr lang="en-US" sz="1400" kern="1200" noProof="1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3206" y="3649478"/>
        <a:ext cx="5264508" cy="430959"/>
      </dsp:txXfrm>
    </dsp:sp>
    <dsp:sp modelId="{7805328A-ADD7-4180-A256-F9771D0E3EF3}">
      <dsp:nvSpPr>
        <dsp:cNvPr id="0" name=""/>
        <dsp:cNvSpPr/>
      </dsp:nvSpPr>
      <dsp:spPr>
        <a:xfrm>
          <a:off x="2643206" y="4257061"/>
          <a:ext cx="5264508" cy="430959"/>
        </a:xfrm>
        <a:prstGeom prst="rect">
          <a:avLst/>
        </a:prstGeom>
        <a:gradFill rotWithShape="0">
          <a:gsLst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Salgótarján Centre for Education and Research</a:t>
          </a:r>
        </a:p>
      </dsp:txBody>
      <dsp:txXfrm>
        <a:off x="2643206" y="4257061"/>
        <a:ext cx="5264508" cy="430959"/>
      </dsp:txXfrm>
    </dsp:sp>
    <dsp:sp modelId="{5091756D-D8E6-42FD-8567-46C6CB958B8C}">
      <dsp:nvSpPr>
        <dsp:cNvPr id="0" name=""/>
        <dsp:cNvSpPr/>
      </dsp:nvSpPr>
      <dsp:spPr>
        <a:xfrm>
          <a:off x="2643206" y="4864644"/>
          <a:ext cx="5264508" cy="430959"/>
        </a:xfrm>
        <a:prstGeom prst="rect">
          <a:avLst/>
        </a:prstGeom>
        <a:gradFill rotWithShape="0">
          <a:gsLst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1">
              <a:latin typeface="Arial" panose="020B0604020202020204" pitchFamily="34" charset="0"/>
              <a:cs typeface="Arial" panose="020B0604020202020204" pitchFamily="34" charset="0"/>
            </a:rPr>
            <a:t>Kisvárda Centre for Education and Research</a:t>
          </a:r>
        </a:p>
      </dsp:txBody>
      <dsp:txXfrm>
        <a:off x="2643206" y="4864644"/>
        <a:ext cx="5264508" cy="430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05-23T07:44:01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10245 1662 0,'49'0'187,"-24"0"-156,-25 25 32,-50 0-1,26-25-62,24 24 16,-25-24 0,-25 124-1,1-124 1,49 25 15,-75 25 0,26-50-15,24 0 0,-298 49 15,274-49 0,-1 0 0,25 0-15,25-49 15,0 24 188,0-25-219,75 50 16,24-99-1,-25-50 1,1 50 0,24-50 15,-99 100-16,0 24 17,0-50 77,0 100-62,0 0-31,0 0-1,0 0 1,0 24-16,0 100 31,0-99 0,0-26 1,0 1-1,25 0 0,0-25 32,-25 25-48,24-25 1,-24-124 15,25 124-31,0 0 16,0 0 31,0 0-1,-1 0-30,26 0 15,-75 0 266,0 0-250,25-99 0,0 123 94,0 1-79,0 0-46,0 0-16,0 0 15,0 99 1,0-75 15,0-24 0,0-99-15,0 99 62,0 24-78,0-24 16,50 74 15,-50-74-15</inkml:trace>
  <inkml:trace contextRef="#ctx0" brushRef="#br0" timeOffset="17609.9076">12378 3473 0,'0'24'141,"0"1"-141,0 0 16,0 0 15,0 0 0,0-1 0,0 1 32,0 0 46,-25-25-31,0 0-46,-24 0-17,24 0 1,0 0 15,0 0 0,0 0-15,1 0 15,-1 0 0,0 0-15,25-25 93,0 0-93,0 1 0,-25-26 31,25 25-32,-25 25 1,25-25 15,0-24 0,0 24 16,0 0 16,25 25 109,0 0-157,0 0-15,0 0 16,24 0-1,-24 0 1,0 0 0,24 0 31,-24 0-47,-25 25 15,25-25 1,-25 25 78,0 0-63,0-1 31,0 1-15,-25 0 0,-24 0-16,24-25 1,25 25 14,-25-25-46,25 24 16,-25-24 0,0 0 46,1 0-15,-1 0-16,0 0 1,0 0 46</inkml:trace>
  <inkml:trace contextRef="#ctx0" brushRef="#br0" timeOffset="40028.0315">7913 5556 0,'25'0'250,"24"0"-187,-24 0-1,0 0 79,-25-25-110,0 1 0,0-1 0,0-25-15,0 25 0,0 1-1,0-26 32,0-24-16,0 49 16,0 0-31,0-25 15,-25 50 141,25 25-172,-49-25 16,49 25-1,-25 0 1,0-25 0,25 25 15,-25-1-16,25 26 17,0-25-17,-25 74 1,1-25 31,24-49-32,-25 25 1,25-25 15,0 24 1,0-24-17,0 0 16,25 0 1,-1-25-1,1 0-15,-25 24-1,25-24 1,0 0 31,0 0-16,-1 0-15,1 0 15,0 0 47,0 0-62,0 0 15,-1 0 16,1 0 46,-25-24-46,0-1 0,0 0-16,0-25-31,0 26 0,0-1 32,0-99-1,0 99-15,0-25 15,0 26 16,0-1-16,0 0-15,-25 25 187,1 0-125</inkml:trace>
  <inkml:trace contextRef="#ctx0" brushRef="#br0" timeOffset="58965.4646">10468 7218 0,'0'-25'79,"0"50"124,0 0-156,-25-25-32,0 0 1,1 0 15,-1 0-15,0 0 15,0 0 0,0 25-15,0-25 15,1 0-15,-1 0 15,0 0 0,25 25 0,0-1 79,0 1-32,0 25 0,-25-25-78,25-1 31,-25-24-31,25 25 47,-24-25-47,-1 0 31,0 0 1,0 0 15,0 0-32,1 0 16,-1 0 1,25-25-32,-25 25 31,25-24-15,-50-51 15,50 1-16,-24 49 1,24 0 0,0 0-1,0 1 17,24 24 108,1 0-109,0 24-15,-25 1 0,25 0-1,-25 0 1,25-25 15,-25 25-15,24-25-1,1 0 17,-25 24-1,25 1-15,0-25 15,0 0-16,-1 0 64,1 0 30,-25-25-15,0 1-94,0-1 15,0 0-15,0-25 16,-49-247 15,-1 247-31,25-74 31,25 99-15,-25 0 0,25 50 156,0 0-172,0 0 15,0 24 1,0-24-16,0 25 15,0-25-15,0 0 16,0 24 31,0 26-31,0-51-1,0 1 1,0 0-1,0 0 17,0 0 15,0-1 109,0 1-62,0 0 15,25-25-109,0 0 47,-25 25 78,0 0-63,0 24-15,0-24 0</inkml:trace>
  <inkml:trace contextRef="#ctx0" brushRef="#br0" timeOffset="80301.5214">12824 9004 0,'0'25'234,"0"0"-187,0 0-16,0-1 1,-24-24-17,24 50 1,0-25 15,-25-25 0,25 25-31,-50-1 47,25-24-31,1 25 15,24 0-15,-25-25 15,0 0-15,25-25 124,25 0-140,-25 1 16,25-1-1,-1-74 17,1 99-17,0-50 17,0 50-17,-25-25 16,0 0 16,25 25-15,-1 0-1,1 0 78,-25 25 79,0 0-157,0 0 0</inkml:trace>
  <inkml:trace contextRef="#ctx0" brushRef="#br0" timeOffset="95940.9837">7963 10765 0,'24'0'187,"1"0"-155,0 0-1,0 0 0,0 0-31,-1 25 31,101 49 1,-101-49-17,1-25 1,-25 25-16,50 0 31,-50 0-15,0-1 15,-25-24 235,0 0-251,0 0 16,1 0-15,-1 0 0,25-24 15,-25 24-15,0 0-1,-25-25 16,26 0 1,-1 0-32,0 0 15,-25 25 1,1-24 15,24-1 0,-25 25-15,26-25 15,24 0 16,-25 25-16,25-25-15,0 1 78,25 24-63,-1 0 0,1 0-15,0 0 15,0-25 16,0 25-47,24 0 31,-24 0-15,0 0 0,0 0 46,-25-99 1,24 99-32,-24 24-31,0 1 47,0 0-16,0 0 0,0 0 0,0-1-15,0 1 31,0 0-16,0 0 16,0 0 16,-24-25 30,-1 0-30,25 24-48,0-73 48,-25 49-16,25-99 47,-25 99-32,0 0-46,25 49 77</inkml:trace>
  <inkml:trace contextRef="#ctx0" brushRef="#br0" timeOffset="109068.9893">11014 12626 0</inkml:trace>
  <inkml:trace contextRef="#ctx0" brushRef="#br0" timeOffset="113731.3119">8583 12700 0,'-25'0'328,"25"-50"-281,0 75 172,25-25-219,-25 25 16,25 0-1,-1-25 1,-24 25 0,25-25 46,0 0-31,0 0-31,0 0 16,-1 0 0,-24-50 15,25 0 0,0 50-31,0 0 16,-25-24 31,0-1-1,0 0-46,0 0 16,0 0 0,0 1 15,0-1 0,-25 25-15,0 0 46,0 0-15,1 0-16,-1 0 16,25 25-15,0-1-17,0 1-15,0 25 47,0 49-16,0-74-15,0 0 0,0-1 30,0 1 1,0 0-15,0 0-17,-25 24 16,25-24-15</inkml:trace>
  <inkml:trace contextRef="#ctx0" brushRef="#br0" timeOffset="129172.0232">12006 14585 0,'-25'0'437,"50"-25"-108,0 25-298,-25-24-31,24-1 15,26 0 1,-50 0 0,25 0 15,0 1 0,-1 24-15,-24-25-1,25 25 17,0 0-1,0-25 0,0 25-15,-1 0-1,1-25 17,25 0-17,-25 25 17,-25-25-17,24 1 16,-24-1 1,0 0 61,0 0-77,0 0 0,0 1-1,0-1 79,-24 25-78,-1 0 31,-50 0-32,51 25 1,-51-1 15,75 1-15,-25-25-1,1 25 1,-51 0 15,26 0 0,24-25-15,25 49 0,0-24-1,-25 0-15,25 0 63,0 0-32,0-1-15,0 1 15,0 0 0,0 0-15,0 0-1,25-25 17,24 74-17,1-74 1,-50 25 0,0 24-1,25-49 1,24 25 15,-24-25 16,0 0-31,0 0 15,0 0 16,-1 0-16,1 0 0,-25-25 32,0 1-16,0-1-32,0 0 16,0 0-15,0 0 31,0 1 15,-25 24-62,1-75 47,24 50-15,0 1-17,0-1 1,0 0 46,-25 25-46,0-25 46,0 25 1,25-25-32</inkml:trace>
  <inkml:trace contextRef="#ctx0" brushRef="#br0" timeOffset="144586.5531">9501 16371 0,'-25'0'297,"0"-25"-266,25 0-15,-25 25-1,25-24 1,-25 24 0,25 24 77,-49 26-93,49-25 16,-25 25 0,0-26-1,25 1 1,0 0-1,0 0 17,0 0 61,0-1 111,0 1-173,25-25 0,25 0 0,-1 0 1,-24 0-17,0 50 63,0-50-31,-1 0-16,1 0 63,0 0-47,-25-25-31,25 0 15,-25 0-15,0 1-1,0-125 1,0 99-1,-25-24 17,-25-26-1,26 76 0,-26 24 47,50 49-46,0-24 14,-25 0-14,25 49-1,0-49-15,0 25-1,0-1 16,0-24 1,0 0-1,-25-25 94,1 0-94,-1 0-15,0 0 31,0 0 15,0 0-62</inkml:trace>
  <inkml:trace contextRef="#ctx0" brushRef="#br0" timeOffset="156757.2302">11361 18479 0</inkml:trace>
  <inkml:trace contextRef="#ctx0" brushRef="#br0" timeOffset="161052.5461">11361 18479 0,'0'25'47,"0"0"31,0 0-31,0 0 31,0 0-31,0-1 31,-50-24 63,25 0-110,1-24-15,-1 24 31,25-25-16,-25 25-31,25-25 31,0 0-15,0 0 31,0 0-32,25 25 63,0 0-62,-25-24 0,74 24 15,-49 0-15,0-25 15,-25 0 0,25 25 0,-1 0 1,1 0-17,0 0 16,0 0 16,-25-25 31,0 0-62,0-49 0,-25 49-1,0-24 17,-24-1-1,49 25-16,-25 25 1,0-25 0,-25 25 15,50 25 63,0 25-94,0-25 15,0 24 1,25 1 15,-25-25-15,50 99 15,-25-75-15,-1-49-1,-24 25 1,25 0 0,25-25 15,-25 25 0,-1-25 0,1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solidFill>
            <a:srgbClr val="0031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 bwMode="white">
          <a:xfrm>
            <a:off x="-96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változat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solidFill>
            <a:srgbClr val="0031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hu-HU" smtClean="0"/>
              <a:pPr/>
              <a:t>2018. 05. 25.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solidFill>
            <a:srgbClr val="0031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75184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5840" y="1346201"/>
            <a:ext cx="7132320" cy="46833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/>
            </a:lvl6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Téglalap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3900" b="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ív 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3900" b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hu-HU" smtClean="0"/>
              <a:pPr/>
              <a:t>2018. 05. 25.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hu-HU" smtClean="0"/>
              <a:pPr/>
              <a:t>2018. 05. 25.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2018. 05. 25.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solidFill>
            <a:srgbClr val="0031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Téglalap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5"/>
            <a:r>
              <a:rPr lang="hu-HU" dirty="0"/>
              <a:t>Hatodik</a:t>
            </a:r>
          </a:p>
          <a:p>
            <a:pPr lvl="6"/>
            <a:r>
              <a:rPr lang="hu-HU" dirty="0"/>
              <a:t>Hetedik</a:t>
            </a:r>
          </a:p>
          <a:p>
            <a:pPr lvl="7"/>
            <a:r>
              <a:rPr lang="hu-HU" dirty="0"/>
              <a:t>Nyolcadik</a:t>
            </a:r>
          </a:p>
          <a:p>
            <a:pPr lvl="8"/>
            <a:r>
              <a:rPr lang="hu-HU" dirty="0"/>
              <a:t>Kilencedik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hu-HU" smtClean="0"/>
              <a:pPr/>
              <a:t>2018. 05. 25.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Óbuda University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80000"/>
        <a:buFont typeface="Wingdings" pitchFamily="2" charset="2"/>
        <a:buChar char="§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 userDrawn="1">
          <p15:clr>
            <a:srgbClr val="F26B43"/>
          </p15:clr>
        </p15:guide>
        <p15:guide id="2" pos="30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obuda.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obuda.h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obuda.h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obuda.h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obuda.h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.uni-obuda.h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-obuda.h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1CEvILZUz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g32EUWeaAv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g32EUWeaAv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NuHLDFDrh1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bKdwR_kWvI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H6g7tUcoF3I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url?q=http://www.shutterstock.com/pic-63739996/stock-vector-matryoshka-doll-with-russian-troika-russia-nested-doll-babushka-doll-souvenir-present-three.html&amp;sa=U&amp;ei=zmhBU9ePEqOuygPm7IHoAg&amp;ved=0CEQQ9QEwDA&amp;sig2=kHvMw4MF5DIsioyuenhjrg&amp;usg=AFQjCNEMVq_NhdOAwX27A_HwQ-IwGDgQVw" TargetMode="External"/><Relationship Id="rId2" Type="http://schemas.openxmlformats.org/officeDocument/2006/relationships/hyperlink" Target="https://www.youtube.com/watch?v=SB-30eKjG2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obuda.h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si/url?q=http://nihonai.wordpress.com/japanese-culture/&amp;sa=U&amp;ei=sGlBU5edKYWyywPEsoCgDg&amp;ved=0CC4Q9QEwAQ&amp;sig2=FrwBQq6GAidoz8nvpds0jQ&amp;usg=AFQjCNGsroAeSdmojYLSFt9f3y4JgpIM_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2nU9KoB8hM" TargetMode="External"/><Relationship Id="rId4" Type="http://schemas.openxmlformats.org/officeDocument/2006/relationships/hyperlink" Target="https://www.youtube.com/watch?v=aLwnLZdznVA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9XoD9V9Bv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6_2J0pQ7cE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.uni-obuda.h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-obuda.h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uni-obuda.hu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3D24D5-2DDC-453B-99D7-206C81AB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hu-HU" dirty="0"/>
              <a:t>E</a:t>
            </a:r>
            <a:r>
              <a:rPr lang="en-US" dirty="0" err="1"/>
              <a:t>ffects</a:t>
            </a:r>
            <a:r>
              <a:rPr lang="en-US" dirty="0"/>
              <a:t> of </a:t>
            </a:r>
            <a:r>
              <a:rPr lang="hu-HU" dirty="0"/>
              <a:t>C</a:t>
            </a:r>
            <a:r>
              <a:rPr lang="en-US" dirty="0" err="1"/>
              <a:t>ulture</a:t>
            </a:r>
            <a:r>
              <a:rPr lang="en-US" dirty="0"/>
              <a:t> on </a:t>
            </a:r>
            <a:r>
              <a:rPr lang="hu-HU" dirty="0"/>
              <a:t>M</a:t>
            </a:r>
            <a:r>
              <a:rPr lang="en-US" dirty="0" err="1"/>
              <a:t>anagement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4444BD-F57A-431B-B97A-472082BA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Group Hand Fist Bump">
            <a:extLst>
              <a:ext uri="{FF2B5EF4-FFF2-40B4-BE49-F238E27FC236}">
                <a16:creationId xmlns:a16="http://schemas.microsoft.com/office/drawing/2014/main" id="{2CAE038A-4B5B-4B25-848B-83D5412D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346201"/>
            <a:ext cx="7132320" cy="46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Accredited BSc/BA programs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396" y="1346200"/>
            <a:ext cx="8884920" cy="5143089"/>
          </a:xfrm>
        </p:spPr>
        <p:txBody>
          <a:bodyPr numCol="2">
            <a:noAutofit/>
          </a:bodyPr>
          <a:lstStyle/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Land Surveying and Land Management Engineering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Mechanical Engineering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Engineering management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Electrical engineering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Computer Science Engineering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Mechatronic Engineering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Safety Engineering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endParaRPr lang="hu-HU" dirty="0"/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Commerce and Marketing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Business Administration and Management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Technical Management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Industrial Design Engineering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Environmental Protection Engineering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dirty="0"/>
              <a:t>Light Industry Engineering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950497D-E12E-4EB3-AFCD-2F9090BBED46}"/>
              </a:ext>
            </a:extLst>
          </p:cNvPr>
          <p:cNvSpPr/>
          <p:nvPr/>
        </p:nvSpPr>
        <p:spPr>
          <a:xfrm>
            <a:off x="6181732" y="6331699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https://uni-obuda.hu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MSc Programs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5840" y="1219200"/>
            <a:ext cx="7872689" cy="4709313"/>
          </a:xfrm>
        </p:spPr>
        <p:txBody>
          <a:bodyPr vert="horz" lIns="91440" tIns="45720" rIns="91440" bIns="45720" numCol="1" rtlCol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Business Development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Applied Mathematics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Safety Engineering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Mechatronic Engineering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Mechanical Engineering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Electrical Engineering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Computer Science</a:t>
            </a:r>
            <a:r>
              <a:rPr lang="hu-HU" dirty="0"/>
              <a:t> E</a:t>
            </a:r>
            <a:r>
              <a:rPr lang="en-US" dirty="0" err="1"/>
              <a:t>ngineering</a:t>
            </a: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Light Industry Engineering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FA2425B-5ED1-476B-8A78-C57087A3380D}"/>
              </a:ext>
            </a:extLst>
          </p:cNvPr>
          <p:cNvSpPr/>
          <p:nvPr/>
        </p:nvSpPr>
        <p:spPr>
          <a:xfrm>
            <a:off x="6181732" y="6331699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https://uni-obuda.hu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</a:t>
            </a:r>
            <a:r>
              <a:rPr lang="hu-HU" dirty="0"/>
              <a:t>D</a:t>
            </a:r>
            <a:r>
              <a:rPr lang="en-US" dirty="0"/>
              <a:t> schools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5839" y="1346201"/>
            <a:ext cx="8138161" cy="4683380"/>
          </a:xfrm>
        </p:spPr>
        <p:txBody>
          <a:bodyPr vert="horz" lIns="91440" tIns="45720" rIns="91440" bIns="45720" numCol="1" rtlCol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50" dirty="0"/>
              <a:t>Doctoral School of Applied Informatics and Applied Mathematics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50" dirty="0"/>
              <a:t>Doctoral School on Materials Sciences and Technologies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50" dirty="0"/>
              <a:t>Doctoral School on Safety and Security Sciences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D985D2D-D3B5-4922-991E-C23062CF4F5A}"/>
              </a:ext>
            </a:extLst>
          </p:cNvPr>
          <p:cNvSpPr/>
          <p:nvPr/>
        </p:nvSpPr>
        <p:spPr>
          <a:xfrm>
            <a:off x="6181732" y="6331699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https://uni-obuda.hu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in English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Environmental Engineering BSc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Industrial Design Engineering BSc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Computer Engineering BSc and MSc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Electrical Engineering BSc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Technical </a:t>
            </a:r>
            <a:r>
              <a:rPr lang="hu-HU" dirty="0"/>
              <a:t>M</a:t>
            </a:r>
            <a:r>
              <a:rPr lang="en-US" dirty="0" err="1"/>
              <a:t>anager</a:t>
            </a:r>
            <a:r>
              <a:rPr lang="en-US" dirty="0"/>
              <a:t> BSc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Mechatronics Engineering BSc and MSc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Mechanical Engineering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Business Development MSc (from 2018)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A2E97C2-AA81-4139-9B88-AD475C972B4F}"/>
              </a:ext>
            </a:extLst>
          </p:cNvPr>
          <p:cNvSpPr/>
          <p:nvPr/>
        </p:nvSpPr>
        <p:spPr>
          <a:xfrm>
            <a:off x="6181732" y="6331699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https://uni-obuda.hu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PhD </a:t>
            </a:r>
            <a:r>
              <a:rPr lang="hu-HU" dirty="0" err="1"/>
              <a:t>programs</a:t>
            </a:r>
            <a:r>
              <a:rPr lang="hu-HU" dirty="0"/>
              <a:t> in English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005839" y="1346201"/>
            <a:ext cx="8138161" cy="4683380"/>
          </a:xfrm>
        </p:spPr>
        <p:txBody>
          <a:bodyPr vert="horz" lIns="91440" tIns="45720" rIns="91440" bIns="45720" numCol="1" rtlCol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50" dirty="0"/>
              <a:t>Doctoral School of Applied Informatics and Applied Mathematics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50" dirty="0"/>
              <a:t>Doctoral School on Materials Sciences and Technologies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50" dirty="0"/>
              <a:t>Doctoral School on Safety and Security Sciences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53B1352-A930-43E1-9E58-BEB3D9B05F43}"/>
              </a:ext>
            </a:extLst>
          </p:cNvPr>
          <p:cNvSpPr/>
          <p:nvPr/>
        </p:nvSpPr>
        <p:spPr>
          <a:xfrm>
            <a:off x="6181732" y="6331699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https://uni-obuda.hu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ni-obuda.hu/files/image/20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" r="2633"/>
          <a:stretch/>
        </p:blipFill>
        <p:spPr bwMode="auto">
          <a:xfrm>
            <a:off x="586876" y="1087821"/>
            <a:ext cx="7970249" cy="52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hlinkClick r:id="rId3"/>
              </a:rPr>
              <a:t>http://erasmus.uni-obuda.hu</a:t>
            </a:r>
            <a:endParaRPr lang="en-US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062E88B-2CF9-4168-ADAD-2B1ED6F20838}"/>
              </a:ext>
            </a:extLst>
          </p:cNvPr>
          <p:cNvSpPr/>
          <p:nvPr/>
        </p:nvSpPr>
        <p:spPr>
          <a:xfrm>
            <a:off x="6181732" y="6331699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4"/>
              </a:rPr>
              <a:t>https://uni-obuda.hu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3D24D5-2DDC-453B-99D7-206C81AB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hu-HU" dirty="0"/>
              <a:t>E</a:t>
            </a:r>
            <a:r>
              <a:rPr lang="en-US" dirty="0" err="1"/>
              <a:t>ffects</a:t>
            </a:r>
            <a:r>
              <a:rPr lang="en-US" dirty="0"/>
              <a:t> of </a:t>
            </a:r>
            <a:r>
              <a:rPr lang="hu-HU" dirty="0"/>
              <a:t>C</a:t>
            </a:r>
            <a:r>
              <a:rPr lang="en-US" dirty="0" err="1"/>
              <a:t>ulture</a:t>
            </a:r>
            <a:r>
              <a:rPr lang="en-US" dirty="0"/>
              <a:t> on </a:t>
            </a:r>
            <a:r>
              <a:rPr lang="hu-HU" dirty="0"/>
              <a:t>M</a:t>
            </a:r>
            <a:r>
              <a:rPr lang="en-US" dirty="0" err="1"/>
              <a:t>anagement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4444BD-F57A-431B-B97A-472082BA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Group Hand Fist Bump">
            <a:extLst>
              <a:ext uri="{FF2B5EF4-FFF2-40B4-BE49-F238E27FC236}">
                <a16:creationId xmlns:a16="http://schemas.microsoft.com/office/drawing/2014/main" id="{2CAE038A-4B5B-4B25-848B-83D5412D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346201"/>
            <a:ext cx="7132320" cy="46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A388324-C2FE-45CC-BAB7-8B6A9B304831}"/>
              </a:ext>
            </a:extLst>
          </p:cNvPr>
          <p:cNvSpPr/>
          <p:nvPr/>
        </p:nvSpPr>
        <p:spPr>
          <a:xfrm>
            <a:off x="6382107" y="6331699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3"/>
              </a:rPr>
              <a:t>https://pexels.com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Content of the lecture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US" sz="2000" dirty="0"/>
              <a:t>Definition of culture</a:t>
            </a:r>
          </a:p>
          <a:p>
            <a:pPr marL="514350" indent="-514350">
              <a:buAutoNum type="romanUcPeriod"/>
            </a:pPr>
            <a:r>
              <a:rPr lang="en-US" sz="2000" dirty="0"/>
              <a:t>Organizational culture - the role and importance of culture in business</a:t>
            </a:r>
          </a:p>
          <a:p>
            <a:pPr marL="514350" indent="-514350">
              <a:buAutoNum type="romanUcPeriod"/>
            </a:pPr>
            <a:r>
              <a:rPr lang="en-US" sz="2000" dirty="0"/>
              <a:t>Business culture and its understanding</a:t>
            </a:r>
          </a:p>
          <a:p>
            <a:pPr marL="514350" indent="-514350">
              <a:buAutoNum type="romanUcPeriod"/>
            </a:pPr>
            <a:r>
              <a:rPr lang="en-US" sz="2000" dirty="0"/>
              <a:t>Typical characteristics of business culture – case of Germany, USA, China, Russia, Japan and the Gulf area; example of typical business culture in Slovenia; South Korea; Africa</a:t>
            </a:r>
          </a:p>
          <a:p>
            <a:pPr marL="514350" indent="-514350">
              <a:buAutoNum type="romanUcPeriod"/>
            </a:pPr>
            <a:r>
              <a:rPr lang="en-US" sz="2000" dirty="0"/>
              <a:t>Discussion – identifying typical business culture in selected economy; differences and similarities in business cultures across the globe</a:t>
            </a:r>
          </a:p>
        </p:txBody>
      </p:sp>
    </p:spTree>
    <p:extLst>
      <p:ext uri="{BB962C8B-B14F-4D97-AF65-F5344CB8AC3E}">
        <p14:creationId xmlns:p14="http://schemas.microsoft.com/office/powerpoint/2010/main" val="26454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is culture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05839" y="1219200"/>
            <a:ext cx="7918028" cy="5171440"/>
          </a:xfrm>
        </p:spPr>
        <p:txBody>
          <a:bodyPr>
            <a:normAutofit fontScale="92500"/>
          </a:bodyPr>
          <a:lstStyle/>
          <a:p>
            <a:r>
              <a:rPr lang="en-US" dirty="0"/>
              <a:t>Culture - The arts and other manifestations of human intellectual achievement regarded collectively</a:t>
            </a:r>
            <a:br>
              <a:rPr lang="hu-HU" dirty="0"/>
            </a:br>
            <a:r>
              <a:rPr lang="en-US" dirty="0"/>
              <a:t>(Oxford dictionary)</a:t>
            </a:r>
          </a:p>
          <a:p>
            <a:r>
              <a:rPr lang="en-US" dirty="0"/>
              <a:t>Culture consists of patterns, explicit and implicit, of and for behavior acquired and transmitted by symbols, constituting the distinctive achievements of human groups, including their embodiments in artifacts (Kroeber and </a:t>
            </a:r>
            <a:r>
              <a:rPr lang="en-US" dirty="0" err="1"/>
              <a:t>Kluckhohn</a:t>
            </a:r>
            <a:r>
              <a:rPr lang="en-US" dirty="0"/>
              <a:t>, 1952, p. 86) </a:t>
            </a:r>
          </a:p>
          <a:p>
            <a:r>
              <a:rPr lang="en-US" dirty="0"/>
              <a:t>Culture is the collective programming of the mind </a:t>
            </a:r>
            <a:br>
              <a:rPr lang="en-US" dirty="0"/>
            </a:br>
            <a:r>
              <a:rPr lang="en-US" dirty="0"/>
              <a:t>that distinguishes the members of one organization from others (Hofstede, 2001)</a:t>
            </a:r>
          </a:p>
          <a:p>
            <a:r>
              <a:rPr lang="en-US" dirty="0"/>
              <a:t>Prevailing set of values accepted by society/group</a:t>
            </a:r>
            <a:br>
              <a:rPr lang="hu-HU" dirty="0"/>
            </a:br>
            <a:r>
              <a:rPr lang="en-US" dirty="0"/>
              <a:t>(Potocan et al. 2007)</a:t>
            </a:r>
          </a:p>
          <a:p>
            <a:r>
              <a:rPr lang="en-US" dirty="0"/>
              <a:t>Culture is the set of key values, belies, understandings, and norms that members of an society share (Daft, 2000)</a:t>
            </a:r>
          </a:p>
        </p:txBody>
      </p:sp>
    </p:spTree>
    <p:extLst>
      <p:ext uri="{BB962C8B-B14F-4D97-AF65-F5344CB8AC3E}">
        <p14:creationId xmlns:p14="http://schemas.microsoft.com/office/powerpoint/2010/main" val="23813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Culture and values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Culture in the broader context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63672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2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5141C7-C0A7-4739-8F11-7839A627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Notice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277B75-0288-495C-A2CB-BC949496A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 presentation was based on the lecture of Zlatan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Nedelko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the topic of </a:t>
            </a:r>
            <a:r>
              <a:rPr lang="hu-H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ulture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management.</a:t>
            </a:r>
          </a:p>
          <a:p>
            <a:pPr marL="34290" indent="0" algn="just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All videos are used only for presentation and their copyright are respected, with credits and links to authors</a:t>
            </a:r>
            <a:r>
              <a:rPr lang="hu-H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Economic philosophies</a:t>
            </a:r>
          </a:p>
          <a:p>
            <a:r>
              <a:rPr lang="sl-SI" dirty="0"/>
              <a:t>Political philosophies</a:t>
            </a:r>
          </a:p>
          <a:p>
            <a:r>
              <a:rPr lang="sl-SI" dirty="0"/>
              <a:t>Education</a:t>
            </a:r>
          </a:p>
          <a:p>
            <a:r>
              <a:rPr lang="sl-SI" dirty="0"/>
              <a:t>Language</a:t>
            </a:r>
          </a:p>
          <a:p>
            <a:r>
              <a:rPr lang="sl-SI" dirty="0"/>
              <a:t>Religion</a:t>
            </a:r>
          </a:p>
          <a:p>
            <a:r>
              <a:rPr lang="sl-SI" dirty="0"/>
              <a:t>Societal structure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Determinants of culture</a:t>
            </a:r>
          </a:p>
        </p:txBody>
      </p:sp>
    </p:spTree>
    <p:extLst>
      <p:ext uri="{BB962C8B-B14F-4D97-AF65-F5344CB8AC3E}">
        <p14:creationId xmlns:p14="http://schemas.microsoft.com/office/powerpoint/2010/main" val="10588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Culture in different contexts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Culture (regarding the model of its consideration) can be applied on different levels/areas</a:t>
            </a:r>
          </a:p>
          <a:p>
            <a:endParaRPr lang="en-US" sz="2000" dirty="0"/>
          </a:p>
          <a:p>
            <a:r>
              <a:rPr lang="en-US" sz="2000" dirty="0"/>
              <a:t>Individual culture</a:t>
            </a:r>
          </a:p>
          <a:p>
            <a:r>
              <a:rPr lang="en-US" sz="2000" dirty="0"/>
              <a:t>Group culture</a:t>
            </a:r>
          </a:p>
          <a:p>
            <a:r>
              <a:rPr lang="en-US" sz="2000" dirty="0"/>
              <a:t>Regional culture</a:t>
            </a:r>
          </a:p>
          <a:p>
            <a:r>
              <a:rPr lang="en-US" sz="2000" dirty="0"/>
              <a:t>National culture</a:t>
            </a:r>
          </a:p>
          <a:p>
            <a:r>
              <a:rPr lang="en-US" sz="2000" dirty="0"/>
              <a:t>Organizational/corporate culture </a:t>
            </a:r>
          </a:p>
          <a:p>
            <a:r>
              <a:rPr lang="en-US" sz="2000" dirty="0"/>
              <a:t>Business culture</a:t>
            </a:r>
          </a:p>
        </p:txBody>
      </p:sp>
    </p:spTree>
    <p:extLst>
      <p:ext uri="{BB962C8B-B14F-4D97-AF65-F5344CB8AC3E}">
        <p14:creationId xmlns:p14="http://schemas.microsoft.com/office/powerpoint/2010/main" val="18424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Schein’s three levels of culture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2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71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</a:t>
            </a:r>
            <a:r>
              <a:rPr lang="sl-SI" dirty="0"/>
              <a:t>I</a:t>
            </a:r>
            <a:r>
              <a:rPr lang="en-US" dirty="0"/>
              <a:t>. Business culture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Business culture is a “</a:t>
            </a:r>
            <a:r>
              <a:rPr lang="en-US" sz="2000" i="1" dirty="0"/>
              <a:t>model or style of business operations within a company. The business culture determines how different levels of staff communicate with one another as well as how employees deal with clients and customers</a:t>
            </a:r>
            <a:r>
              <a:rPr lang="sl-SI" sz="2000" i="1" dirty="0"/>
              <a:t>”</a:t>
            </a:r>
            <a:endParaRPr lang="en-US" sz="2000" i="1" dirty="0"/>
          </a:p>
          <a:p>
            <a:endParaRPr lang="en-US" sz="2000" dirty="0"/>
          </a:p>
          <a:p>
            <a:r>
              <a:rPr lang="en-US" sz="2000" dirty="0"/>
              <a:t>What encompasses business culture?</a:t>
            </a:r>
          </a:p>
          <a:p>
            <a:r>
              <a:rPr lang="en-US" sz="2000" dirty="0"/>
              <a:t>How is business culture different from organizational culture</a:t>
            </a:r>
          </a:p>
          <a:p>
            <a:r>
              <a:rPr lang="en-US" sz="2000" dirty="0"/>
              <a:t>Differences between national, organizational, and business culture</a:t>
            </a:r>
          </a:p>
        </p:txBody>
      </p:sp>
    </p:spTree>
    <p:extLst>
      <p:ext uri="{BB962C8B-B14F-4D97-AF65-F5344CB8AC3E}">
        <p14:creationId xmlns:p14="http://schemas.microsoft.com/office/powerpoint/2010/main" val="21361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Scope of business culture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Business culture thus encompass “the culture of all (important/</a:t>
            </a:r>
            <a:r>
              <a:rPr lang="en-US" sz="2000" dirty="0" err="1"/>
              <a:t>influental</a:t>
            </a:r>
            <a:r>
              <a:rPr lang="en-US" sz="2000" dirty="0"/>
              <a:t>) business subjects and individuals in a country”</a:t>
            </a:r>
          </a:p>
          <a:p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242087"/>
            <a:ext cx="5715000" cy="414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53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Understanding business culture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/>
              <a:t>Some basic criterions for understanding business culture</a:t>
            </a:r>
          </a:p>
          <a:p>
            <a:r>
              <a:rPr lang="en-US" sz="2000" dirty="0"/>
              <a:t>Communication style</a:t>
            </a:r>
          </a:p>
          <a:p>
            <a:r>
              <a:rPr lang="en-US" sz="2000" dirty="0"/>
              <a:t>Working style</a:t>
            </a:r>
          </a:p>
          <a:p>
            <a:r>
              <a:rPr lang="en-US" sz="2000" dirty="0"/>
              <a:t>Discussion style</a:t>
            </a:r>
          </a:p>
          <a:p>
            <a:r>
              <a:rPr lang="en-US" sz="2000" dirty="0"/>
              <a:t>Business attitude</a:t>
            </a:r>
          </a:p>
          <a:p>
            <a:r>
              <a:rPr lang="en-US" sz="2000" dirty="0"/>
              <a:t>Leadership style</a:t>
            </a:r>
          </a:p>
          <a:p>
            <a:r>
              <a:rPr lang="en-US" sz="2000" dirty="0"/>
              <a:t>Business relationship</a:t>
            </a:r>
          </a:p>
          <a:p>
            <a:r>
              <a:rPr lang="en-US" sz="2000" dirty="0"/>
              <a:t>Decision-making style</a:t>
            </a:r>
          </a:p>
          <a:p>
            <a:r>
              <a:rPr lang="en-US" sz="2000" dirty="0"/>
              <a:t>Basis for decision-making</a:t>
            </a:r>
          </a:p>
          <a:p>
            <a:r>
              <a:rPr lang="en-US" sz="2000" dirty="0"/>
              <a:t>Attitude to time</a:t>
            </a:r>
          </a:p>
          <a:p>
            <a:r>
              <a:rPr lang="en-US" sz="2000" dirty="0"/>
              <a:t>Work-life balance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59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5839" y="467360"/>
            <a:ext cx="7705023" cy="751840"/>
          </a:xfrm>
        </p:spPr>
        <p:txBody>
          <a:bodyPr>
            <a:normAutofit fontScale="90000"/>
          </a:bodyPr>
          <a:lstStyle/>
          <a:p>
            <a:r>
              <a:rPr lang="en-US" dirty="0"/>
              <a:t>III. A framework for comparison business cultures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542" y="933461"/>
            <a:ext cx="4123615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08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 detail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877819"/>
              </p:ext>
            </p:extLst>
          </p:nvPr>
        </p:nvGraphicFramePr>
        <p:xfrm>
          <a:off x="1371600" y="1203960"/>
          <a:ext cx="73136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noProof="0"/>
                        <a:t>Communication</a:t>
                      </a:r>
                      <a:r>
                        <a:rPr lang="en-US" baseline="0" noProof="0"/>
                        <a:t> style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Gets to the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Encircles</a:t>
                      </a:r>
                      <a:r>
                        <a:rPr lang="en-US" baseline="0" noProof="0"/>
                        <a:t> the point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Criticizes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Saves 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Faces disagreements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Avoids disagreements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Addresses</a:t>
                      </a:r>
                      <a:r>
                        <a:rPr lang="en-US" baseline="0" noProof="0" dirty="0"/>
                        <a:t> issues directly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Addresses issues sideways-on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82812"/>
              </p:ext>
            </p:extLst>
          </p:nvPr>
        </p:nvGraphicFramePr>
        <p:xfrm>
          <a:off x="1371600" y="3741820"/>
          <a:ext cx="73152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Working style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1" noProof="0" dirty="0"/>
                        <a:t>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Informal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Prefers business 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Prefers “dress-down”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Uses surnames and titles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Uses first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Closed 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Open door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Prefers a</a:t>
                      </a:r>
                      <a:r>
                        <a:rPr lang="en-US" baseline="0" noProof="0" dirty="0"/>
                        <a:t> more formal style of speech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Prefers a more familiar and intimate style of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7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In detail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536135"/>
              </p:ext>
            </p:extLst>
          </p:nvPr>
        </p:nvGraphicFramePr>
        <p:xfrm>
          <a:off x="1371600" y="1203960"/>
          <a:ext cx="73136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noProof="0"/>
                        <a:t>Discussion style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Fast 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Slow and 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Interrupts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Never interrupts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Talks</a:t>
                      </a:r>
                      <a:r>
                        <a:rPr lang="en-US" baseline="0" noProof="0"/>
                        <a:t> more and quickly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Prefers measured tone</a:t>
                      </a:r>
                      <a:r>
                        <a:rPr lang="en-US" baseline="0" noProof="0"/>
                        <a:t> and pace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Converstaion has to keep 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Pauses</a:t>
                      </a:r>
                      <a:r>
                        <a:rPr lang="en-US" baseline="0" noProof="0"/>
                        <a:t> are acceptable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Dislikes</a:t>
                      </a:r>
                      <a:r>
                        <a:rPr lang="en-US" baseline="0" noProof="0" dirty="0"/>
                        <a:t> silence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Is</a:t>
                      </a:r>
                      <a:r>
                        <a:rPr lang="en-US" baseline="0" noProof="0" dirty="0"/>
                        <a:t> tolerant of silence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41239"/>
              </p:ext>
            </p:extLst>
          </p:nvPr>
        </p:nvGraphicFramePr>
        <p:xfrm>
          <a:off x="1370012" y="3738880"/>
          <a:ext cx="7315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en-US" noProof="0"/>
                        <a:t>Business attitude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1" noProof="0"/>
                        <a:t>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Traditional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Embraces</a:t>
                      </a:r>
                      <a:r>
                        <a:rPr lang="en-US" baseline="0" noProof="0" dirty="0"/>
                        <a:t> change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Needs change</a:t>
                      </a:r>
                      <a:r>
                        <a:rPr lang="en-US" baseline="0" noProof="0"/>
                        <a:t> to be based in present practice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Likes new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Is cautious in adopting new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Seeks new organizational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Prefers “tried and tested”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Wants new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Prefers loyal</a:t>
                      </a:r>
                      <a:r>
                        <a:rPr lang="en-US" baseline="0" noProof="0" dirty="0"/>
                        <a:t> staff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In detail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371600" y="1203960"/>
          <a:ext cx="73136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noProof="0"/>
                        <a:t>Discussion style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Fast 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Slow and 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Interrupts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Never interrupts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Talks</a:t>
                      </a:r>
                      <a:r>
                        <a:rPr lang="en-US" baseline="0" noProof="0"/>
                        <a:t> more and quickly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Prefers measured tone</a:t>
                      </a:r>
                      <a:r>
                        <a:rPr lang="en-US" baseline="0" noProof="0"/>
                        <a:t> and pace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Converstaion has to keep 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Pauses</a:t>
                      </a:r>
                      <a:r>
                        <a:rPr lang="en-US" baseline="0" noProof="0"/>
                        <a:t> are acceptable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Dislikes</a:t>
                      </a:r>
                      <a:r>
                        <a:rPr lang="en-US" baseline="0" noProof="0" dirty="0"/>
                        <a:t> silence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Is</a:t>
                      </a:r>
                      <a:r>
                        <a:rPr lang="en-US" baseline="0" noProof="0" dirty="0"/>
                        <a:t> tolerant of silence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70012" y="3738880"/>
          <a:ext cx="7315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Business attitude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1" noProof="0"/>
                        <a:t>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Traditional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Embraces</a:t>
                      </a:r>
                      <a:r>
                        <a:rPr lang="en-US" baseline="0" noProof="0" dirty="0"/>
                        <a:t> change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Needs change</a:t>
                      </a:r>
                      <a:r>
                        <a:rPr lang="en-US" baseline="0" noProof="0"/>
                        <a:t> to be based in present practice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Likes new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Is cautious in adopting new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Seeks new organizational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Prefers “tried and tested”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Wants new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Prefers loyal</a:t>
                      </a:r>
                      <a:r>
                        <a:rPr lang="en-US" baseline="0" noProof="0" dirty="0"/>
                        <a:t> staff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grada vsebine 3">
            <a:extLst>
              <a:ext uri="{FF2B5EF4-FFF2-40B4-BE49-F238E27FC236}">
                <a16:creationId xmlns:a16="http://schemas.microsoft.com/office/drawing/2014/main" id="{BE25C785-119C-4E5C-9411-D3DC2FDB5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905385"/>
              </p:ext>
            </p:extLst>
          </p:nvPr>
        </p:nvGraphicFramePr>
        <p:xfrm>
          <a:off x="1370012" y="1219200"/>
          <a:ext cx="73136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Leadership style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Flat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Communicates direct</a:t>
                      </a:r>
                      <a:r>
                        <a:rPr lang="hu-HU" noProof="0" dirty="0"/>
                        <a:t>l</a:t>
                      </a:r>
                      <a:r>
                        <a:rPr lang="en-US" noProof="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Communicates through</a:t>
                      </a:r>
                      <a:r>
                        <a:rPr lang="en-US" baseline="0" noProof="0"/>
                        <a:t> hierachy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Community decision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Leader decision (often after</a:t>
                      </a:r>
                      <a:r>
                        <a:rPr lang="en-US" baseline="0" noProof="0"/>
                        <a:t> consultation</a:t>
                      </a:r>
                      <a:r>
                        <a:rPr lang="en-US" noProof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Two-way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Top-down</a:t>
                      </a:r>
                      <a:r>
                        <a:rPr lang="en-US" baseline="0" noProof="0"/>
                        <a:t> feedback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Strict line management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Dotte</a:t>
                      </a:r>
                      <a:r>
                        <a:rPr lang="en-US" baseline="0" noProof="0" dirty="0"/>
                        <a:t>d line matrix reporting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703DC006-ECF1-463E-9C05-3113B396C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08746"/>
              </p:ext>
            </p:extLst>
          </p:nvPr>
        </p:nvGraphicFramePr>
        <p:xfrm>
          <a:off x="1370012" y="3754120"/>
          <a:ext cx="73152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Business relationship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1" noProof="0"/>
                        <a:t>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Takes time</a:t>
                      </a:r>
                      <a:r>
                        <a:rPr lang="en-US" baseline="0" noProof="0" dirty="0"/>
                        <a:t> building relationship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Focuses</a:t>
                      </a:r>
                      <a:r>
                        <a:rPr lang="en-US" baseline="0" noProof="0"/>
                        <a:t> on getting the job done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Won’t work with</a:t>
                      </a:r>
                      <a:r>
                        <a:rPr lang="en-US" baseline="0" noProof="0" dirty="0"/>
                        <a:t> you unless he/she likes and trusts you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May begin wiht small-scale deals and then build</a:t>
                      </a:r>
                      <a:r>
                        <a:rPr lang="en-US" baseline="0" noProof="0"/>
                        <a:t> up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Takes an interest in understanding the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Focuses</a:t>
                      </a:r>
                      <a:r>
                        <a:rPr lang="en-US" baseline="0" noProof="0"/>
                        <a:t> on tasks rather than people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My business colleauge</a:t>
                      </a:r>
                      <a:r>
                        <a:rPr lang="en-US" baseline="0" noProof="0"/>
                        <a:t> is my friend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Business and friendship</a:t>
                      </a:r>
                      <a:r>
                        <a:rPr lang="en-US" baseline="0" noProof="0" dirty="0"/>
                        <a:t> don’t mix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Hungary</a:t>
            </a:r>
            <a:endParaRPr lang="en-US" sz="4000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DC4B85A1-4DC5-4564-8C19-92A89AC6F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dirty="0"/>
              <a:t>ALX Greece</a:t>
            </a:r>
            <a:br>
              <a:rPr lang="hu-HU" dirty="0"/>
            </a:br>
            <a:r>
              <a:rPr lang="en-US" dirty="0"/>
              <a:t>Hungary A Piece of the East in the West</a:t>
            </a:r>
            <a:endParaRPr lang="hu-HU" dirty="0"/>
          </a:p>
          <a:p>
            <a:pPr marL="34290" indent="0">
              <a:buNone/>
            </a:pPr>
            <a:r>
              <a:rPr lang="hu-HU" dirty="0">
                <a:hlinkClick r:id="rId2"/>
              </a:rPr>
              <a:t>https://www.youtube.com/watch?v=p1CEvILZUzo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 detail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371600" y="1203960"/>
          <a:ext cx="73136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noProof="0"/>
                        <a:t>Communication</a:t>
                      </a:r>
                      <a:r>
                        <a:rPr lang="en-US" baseline="0" noProof="0"/>
                        <a:t> style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Gets to the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Encircles</a:t>
                      </a:r>
                      <a:r>
                        <a:rPr lang="en-US" baseline="0" noProof="0"/>
                        <a:t> the point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Criticizes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Saves 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Faces disagreements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Avoids disagreements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Addresses</a:t>
                      </a:r>
                      <a:r>
                        <a:rPr lang="en-US" baseline="0" noProof="0" dirty="0"/>
                        <a:t> issues directly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Addresses issues sideways-on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grada vsebine 3">
            <a:extLst>
              <a:ext uri="{FF2B5EF4-FFF2-40B4-BE49-F238E27FC236}">
                <a16:creationId xmlns:a16="http://schemas.microsoft.com/office/drawing/2014/main" id="{D2D04F96-9232-4C79-87E5-0DB6CECD4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197773"/>
              </p:ext>
            </p:extLst>
          </p:nvPr>
        </p:nvGraphicFramePr>
        <p:xfrm>
          <a:off x="1371600" y="1203158"/>
          <a:ext cx="7313612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350" noProof="0" dirty="0"/>
                        <a:t>Decision-making</a:t>
                      </a:r>
                      <a:r>
                        <a:rPr lang="en-US" sz="1350" baseline="0" noProof="0" dirty="0"/>
                        <a:t> style</a:t>
                      </a:r>
                      <a:endParaRPr lang="en-US" sz="135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noProof="0" dirty="0"/>
                        <a:t>Individualistic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1" noProof="0"/>
                        <a:t>Collective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Risk taking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noProof="0"/>
                        <a:t>Risk averse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Decides first then persuades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noProof="0"/>
                        <a:t>Seeks consensus, then decides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Makes own decisions within budget and job</a:t>
                      </a:r>
                      <a:r>
                        <a:rPr lang="en-US" sz="1350" baseline="0" noProof="0" dirty="0"/>
                        <a:t> description</a:t>
                      </a:r>
                      <a:endParaRPr lang="en-US" sz="13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Decisions and</a:t>
                      </a:r>
                      <a:r>
                        <a:rPr lang="en-US" sz="1350" baseline="0" noProof="0" dirty="0"/>
                        <a:t> budgets are agreed with management</a:t>
                      </a:r>
                      <a:endParaRPr lang="en-US" sz="135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Is accountable for decision and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Takes</a:t>
                      </a:r>
                      <a:r>
                        <a:rPr lang="en-US" sz="1350" baseline="0" noProof="0" dirty="0"/>
                        <a:t> decisions agreed by higher management and is accountable for implementation</a:t>
                      </a:r>
                      <a:endParaRPr lang="en-US" sz="135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3BC21CF3-DA44-45F4-8C6F-E7401681A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67821"/>
              </p:ext>
            </p:extLst>
          </p:nvPr>
        </p:nvGraphicFramePr>
        <p:xfrm>
          <a:off x="1371600" y="3805987"/>
          <a:ext cx="73152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en-US" sz="1350" noProof="0" dirty="0"/>
                        <a:t>Basis for decision making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350" b="1" noProof="0" dirty="0"/>
                        <a:t>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1" noProof="0"/>
                        <a:t>Instincts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350" noProof="0"/>
                        <a:t>Makes decisions</a:t>
                      </a:r>
                      <a:r>
                        <a:rPr lang="en-US" sz="1350" baseline="0" noProof="0"/>
                        <a:t> on basis of data and figures</a:t>
                      </a:r>
                      <a:endParaRPr lang="en-US" sz="13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noProof="0"/>
                        <a:t>Makes decisions on instinct</a:t>
                      </a:r>
                      <a:r>
                        <a:rPr lang="en-US" sz="1350" baseline="0" noProof="0"/>
                        <a:t> and intuition</a:t>
                      </a:r>
                      <a:endParaRPr lang="en-US" sz="135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Personal connections are not important</a:t>
                      </a:r>
                      <a:r>
                        <a:rPr lang="en-US" sz="1350" baseline="0" noProof="0" dirty="0"/>
                        <a:t> in decision-making</a:t>
                      </a:r>
                      <a:endParaRPr lang="en-US" sz="13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noProof="0"/>
                        <a:t>Personal</a:t>
                      </a:r>
                      <a:r>
                        <a:rPr lang="en-US" sz="1350" baseline="0" noProof="0"/>
                        <a:t> connections are an important factor</a:t>
                      </a:r>
                      <a:endParaRPr lang="en-US" sz="135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Maintains a str</a:t>
                      </a:r>
                      <a:r>
                        <a:rPr lang="hu-HU" sz="1350" noProof="0" dirty="0"/>
                        <a:t>i</a:t>
                      </a:r>
                      <a:r>
                        <a:rPr lang="en-US" sz="1350" noProof="0" dirty="0" err="1"/>
                        <a:t>ct</a:t>
                      </a:r>
                      <a:r>
                        <a:rPr lang="en-US" sz="1350" noProof="0" dirty="0"/>
                        <a:t> criteria-based system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noProof="0"/>
                        <a:t>Prefers to work with</a:t>
                      </a:r>
                      <a:r>
                        <a:rPr lang="en-US" sz="1350" baseline="0" noProof="0"/>
                        <a:t> existing contacts</a:t>
                      </a:r>
                      <a:endParaRPr lang="en-US" sz="135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Agreements are independent of hospitality</a:t>
                      </a:r>
                      <a:r>
                        <a:rPr lang="en-US" sz="1350" baseline="0" noProof="0" dirty="0"/>
                        <a:t> of gift-giving</a:t>
                      </a:r>
                      <a:endParaRPr lang="en-US" sz="13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noProof="0" dirty="0"/>
                        <a:t>Agreement are usually accompanied by hospitality</a:t>
                      </a:r>
                      <a:r>
                        <a:rPr lang="en-US" sz="1350" baseline="0" noProof="0" dirty="0"/>
                        <a:t> and gift giving</a:t>
                      </a:r>
                      <a:endParaRPr lang="en-US" sz="135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9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In detail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371600" y="1203960"/>
          <a:ext cx="73136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noProof="0"/>
                        <a:t>Discussion style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Fast 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Slow and 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Interrupts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Never interrupts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Talks</a:t>
                      </a:r>
                      <a:r>
                        <a:rPr lang="en-US" baseline="0" noProof="0"/>
                        <a:t> more and quickly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Prefers measured tone</a:t>
                      </a:r>
                      <a:r>
                        <a:rPr lang="en-US" baseline="0" noProof="0"/>
                        <a:t> and pace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Converstaion has to keep 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Pauses</a:t>
                      </a:r>
                      <a:r>
                        <a:rPr lang="en-US" baseline="0" noProof="0"/>
                        <a:t> are acceptable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Dislikes</a:t>
                      </a:r>
                      <a:r>
                        <a:rPr lang="en-US" baseline="0" noProof="0" dirty="0"/>
                        <a:t> silence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Is</a:t>
                      </a:r>
                      <a:r>
                        <a:rPr lang="en-US" baseline="0" noProof="0" dirty="0"/>
                        <a:t> tolerant of silence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70012" y="3738880"/>
          <a:ext cx="7315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Business attitude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1" noProof="0"/>
                        <a:t>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Traditional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Embraces</a:t>
                      </a:r>
                      <a:r>
                        <a:rPr lang="en-US" baseline="0" noProof="0" dirty="0"/>
                        <a:t> change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Needs change</a:t>
                      </a:r>
                      <a:r>
                        <a:rPr lang="en-US" baseline="0" noProof="0"/>
                        <a:t> to be based in present practice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Likes new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Is cautious in adopting new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 dirty="0"/>
                        <a:t>Seeks new organizational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Prefers “tried and tested”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Wants new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Prefers loyal</a:t>
                      </a:r>
                      <a:r>
                        <a:rPr lang="en-US" baseline="0" noProof="0" dirty="0"/>
                        <a:t> staff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Ograda vsebine 3">
            <a:extLst>
              <a:ext uri="{FF2B5EF4-FFF2-40B4-BE49-F238E27FC236}">
                <a16:creationId xmlns:a16="http://schemas.microsoft.com/office/drawing/2014/main" id="{A5456EB8-E4D3-4F1D-94B4-DA8D7FC00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28995"/>
              </p:ext>
            </p:extLst>
          </p:nvPr>
        </p:nvGraphicFramePr>
        <p:xfrm>
          <a:off x="1386055" y="1207164"/>
          <a:ext cx="7313612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Attitude to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/>
                        <a:t>Scheduled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Flexible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Time conscious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Relaxed about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Punctual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Schedules</a:t>
                      </a:r>
                      <a:r>
                        <a:rPr lang="en-US" baseline="0" noProof="0" dirty="0"/>
                        <a:t> by the clock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Schedules by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Meetings start and end 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Completing the business</a:t>
                      </a:r>
                      <a:r>
                        <a:rPr lang="en-US" baseline="0" noProof="0" dirty="0"/>
                        <a:t> is more important than schedule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a 5">
            <a:extLst>
              <a:ext uri="{FF2B5EF4-FFF2-40B4-BE49-F238E27FC236}">
                <a16:creationId xmlns:a16="http://schemas.microsoft.com/office/drawing/2014/main" id="{2A3859B9-EED2-46EA-82B3-37A897CEE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39898"/>
              </p:ext>
            </p:extLst>
          </p:nvPr>
        </p:nvGraphicFramePr>
        <p:xfrm>
          <a:off x="1371600" y="3725778"/>
          <a:ext cx="7315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Work/life balance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1" noProof="0"/>
                        <a:t>Live to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Work to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Overtime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Overtime unusual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Taking work home admired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Taking</a:t>
                      </a:r>
                      <a:r>
                        <a:rPr lang="en-US" baseline="0" noProof="0"/>
                        <a:t> work home criticized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Out of hours phone</a:t>
                      </a:r>
                      <a:r>
                        <a:rPr lang="en-US" baseline="0" noProof="0"/>
                        <a:t> contact tolerated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Out</a:t>
                      </a:r>
                      <a:r>
                        <a:rPr lang="en-US" baseline="0" noProof="0"/>
                        <a:t> of hours phone contact unacceptable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noProof="0"/>
                        <a:t>Weeked working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Weekend</a:t>
                      </a:r>
                      <a:r>
                        <a:rPr lang="en-US" baseline="0" noProof="0" dirty="0"/>
                        <a:t> working exceptional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6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World’s business cultures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Typical characteristics of business culture </a:t>
            </a:r>
            <a:endParaRPr lang="sl-SI" sz="2400" dirty="0"/>
          </a:p>
          <a:p>
            <a:r>
              <a:rPr lang="en-US" sz="2400" dirty="0"/>
              <a:t>Germany</a:t>
            </a:r>
            <a:endParaRPr lang="sl-SI" sz="2400" dirty="0"/>
          </a:p>
          <a:p>
            <a:r>
              <a:rPr lang="sl-SI" sz="2400" dirty="0"/>
              <a:t>U</a:t>
            </a:r>
            <a:r>
              <a:rPr lang="en-US" sz="2400" dirty="0"/>
              <a:t>SA</a:t>
            </a:r>
            <a:endParaRPr lang="sl-SI" sz="2400" dirty="0"/>
          </a:p>
          <a:p>
            <a:r>
              <a:rPr lang="en-US" sz="2400" dirty="0"/>
              <a:t>China</a:t>
            </a:r>
            <a:endParaRPr lang="sl-SI" sz="2400" dirty="0"/>
          </a:p>
          <a:p>
            <a:r>
              <a:rPr lang="en-US" sz="2400" dirty="0"/>
              <a:t>Russia</a:t>
            </a:r>
            <a:endParaRPr lang="sl-SI" sz="2400" dirty="0"/>
          </a:p>
          <a:p>
            <a:r>
              <a:rPr lang="en-US" sz="2400" dirty="0"/>
              <a:t>Japan</a:t>
            </a:r>
            <a:endParaRPr lang="sl-SI" sz="2400" dirty="0"/>
          </a:p>
          <a:p>
            <a:r>
              <a:rPr lang="en-US" sz="2400" dirty="0"/>
              <a:t>the Gulf area</a:t>
            </a:r>
          </a:p>
        </p:txBody>
      </p:sp>
    </p:spTree>
    <p:extLst>
      <p:ext uri="{BB962C8B-B14F-4D97-AF65-F5344CB8AC3E}">
        <p14:creationId xmlns:p14="http://schemas.microsoft.com/office/powerpoint/2010/main" val="20020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832" y="457201"/>
            <a:ext cx="415600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jeZBesedilom 4"/>
          <p:cNvSpPr txBox="1"/>
          <p:nvPr/>
        </p:nvSpPr>
        <p:spPr>
          <a:xfrm>
            <a:off x="2286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Germany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53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Germany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dirty="0" err="1"/>
              <a:t>Salford</a:t>
            </a:r>
            <a:r>
              <a:rPr lang="en-US" dirty="0"/>
              <a:t> Business School</a:t>
            </a:r>
            <a:br>
              <a:rPr lang="hu-HU" dirty="0"/>
            </a:br>
            <a:r>
              <a:rPr lang="en-US" dirty="0"/>
              <a:t>Did you know? - Germany - German Business Culture video</a:t>
            </a:r>
            <a:endParaRPr lang="hu-HU" dirty="0"/>
          </a:p>
          <a:p>
            <a:pPr marL="34290" indent="0">
              <a:buNone/>
            </a:pPr>
            <a:r>
              <a:rPr lang="sl-SI" dirty="0">
                <a:hlinkClick r:id="rId2"/>
              </a:rPr>
              <a:t>https://www.youtube.com/watch?v=g32EUWeaAvA</a:t>
            </a:r>
            <a:endParaRPr lang="sl-SI" dirty="0"/>
          </a:p>
          <a:p>
            <a:endParaRPr lang="sl-SI" dirty="0"/>
          </a:p>
          <a:p>
            <a:pPr marL="34290" indent="0">
              <a:buNone/>
            </a:pPr>
            <a:endParaRPr lang="sl-SI" dirty="0"/>
          </a:p>
        </p:txBody>
      </p:sp>
      <p:pic>
        <p:nvPicPr>
          <p:cNvPr id="25602" name="Picture 2" descr="http://www.german-business-etiquette.com/img/15-german-stereo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2" y="3968749"/>
            <a:ext cx="1827248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8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Germany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dirty="0" err="1"/>
              <a:t>Eumirbanshee</a:t>
            </a:r>
            <a:br>
              <a:rPr lang="hu-HU" dirty="0"/>
            </a:br>
            <a:r>
              <a:rPr lang="en-US" dirty="0"/>
              <a:t>Business Etiquette Protocol of German</a:t>
            </a:r>
            <a:r>
              <a:rPr lang="hu-HU" dirty="0"/>
              <a:t>y</a:t>
            </a:r>
          </a:p>
          <a:p>
            <a:pPr marL="34290" indent="0">
              <a:buNone/>
            </a:pPr>
            <a:r>
              <a:rPr lang="sl-SI" dirty="0">
                <a:hlinkClick r:id="rId2"/>
              </a:rPr>
              <a:t>https://www.youtube.com/watch?v=g32EUWeaAvA</a:t>
            </a:r>
            <a:endParaRPr lang="sl-SI" dirty="0"/>
          </a:p>
          <a:p>
            <a:endParaRPr lang="sl-SI" dirty="0"/>
          </a:p>
          <a:p>
            <a:pPr marL="34290" indent="0">
              <a:buNone/>
            </a:pPr>
            <a:endParaRPr lang="sl-SI" dirty="0"/>
          </a:p>
        </p:txBody>
      </p:sp>
      <p:pic>
        <p:nvPicPr>
          <p:cNvPr id="25602" name="Picture 2" descr="http://www.german-business-etiquette.com/img/15-german-stereo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2" y="3968749"/>
            <a:ext cx="1827248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4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86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USA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"/>
            <a:ext cx="4110037" cy="60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27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USA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The USA business culture</a:t>
            </a:r>
          </a:p>
          <a:p>
            <a:pPr marL="34290" indent="0">
              <a:buNone/>
            </a:pPr>
            <a:r>
              <a:rPr lang="en-US" dirty="0" err="1"/>
              <a:t>Kwintessentialvids</a:t>
            </a:r>
            <a:br>
              <a:rPr lang="hu-HU" dirty="0"/>
            </a:br>
            <a:r>
              <a:rPr lang="en-US" dirty="0"/>
              <a:t>The USA Culture. American Cultural Differences in Business and Etiquette</a:t>
            </a:r>
            <a:endParaRPr lang="hu-HU" dirty="0"/>
          </a:p>
          <a:p>
            <a:pPr marL="34290" indent="0">
              <a:buNone/>
            </a:pPr>
            <a:r>
              <a:rPr lang="sl-SI" dirty="0">
                <a:hlinkClick r:id="rId2"/>
              </a:rPr>
              <a:t>https://www.youtube.com/watch?v=NuHLDFDrh1E</a:t>
            </a:r>
            <a:endParaRPr lang="sl-SI" dirty="0"/>
          </a:p>
        </p:txBody>
      </p:sp>
      <p:pic>
        <p:nvPicPr>
          <p:cNvPr id="24578" name="Picture 2" descr="https://encrypted-tbn0.gstatic.com/images?q=tbn:ANd9GcSuHbbFhKoHpxeXAfYQH8-Zs-1TNwr81WV23TtlkKwAzOhqr0T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1841499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0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86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China</a:t>
            </a:r>
            <a:endParaRPr lang="sl-SI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"/>
            <a:ext cx="4170075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43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One-quarter of the world‘s population</a:t>
            </a:r>
            <a:br>
              <a:rPr lang="sl-SI" dirty="0"/>
            </a:br>
            <a:r>
              <a:rPr lang="sl-SI" dirty="0"/>
              <a:t>(1.5 billion people)</a:t>
            </a:r>
          </a:p>
          <a:p>
            <a:r>
              <a:rPr lang="sl-SI" dirty="0"/>
              <a:t>Rapid economic growth</a:t>
            </a:r>
          </a:p>
          <a:p>
            <a:r>
              <a:rPr lang="sl-SI" dirty="0"/>
              <a:t>Increasing openness</a:t>
            </a:r>
          </a:p>
          <a:p>
            <a:r>
              <a:rPr lang="sl-SI" dirty="0"/>
              <a:t>Growing consumer market</a:t>
            </a:r>
          </a:p>
          <a:p>
            <a:r>
              <a:rPr lang="sl-SI" dirty="0"/>
              <a:t>Expanding business opportunities</a:t>
            </a:r>
          </a:p>
          <a:p>
            <a:pPr marL="34290" indent="0">
              <a:buNone/>
            </a:pPr>
            <a:r>
              <a:rPr lang="sl-SI" dirty="0"/>
              <a:t>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China</a:t>
            </a:r>
          </a:p>
        </p:txBody>
      </p:sp>
      <p:pic>
        <p:nvPicPr>
          <p:cNvPr id="3076" name="Picture 4" descr="Képtalálat a következőre: „china”">
            <a:extLst>
              <a:ext uri="{FF2B5EF4-FFF2-40B4-BE49-F238E27FC236}">
                <a16:creationId xmlns:a16="http://schemas.microsoft.com/office/drawing/2014/main" id="{CC2675B5-907D-43CC-A7CF-71738284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2" y="1507555"/>
            <a:ext cx="3678321" cy="30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518728" cy="751840"/>
          </a:xfrm>
        </p:spPr>
        <p:txBody>
          <a:bodyPr>
            <a:noAutofit/>
          </a:bodyPr>
          <a:lstStyle/>
          <a:p>
            <a:r>
              <a:rPr lang="hu-HU" sz="4000" dirty="0"/>
              <a:t>Óbuda University</a:t>
            </a:r>
            <a:endParaRPr lang="en-US" sz="400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E9CB229-EF7E-4616-A876-15A2D379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hu-HU" dirty="0"/>
              <a:t>Óbudai Egyetem</a:t>
            </a:r>
            <a:br>
              <a:rPr lang="hu-HU" dirty="0"/>
            </a:br>
            <a:r>
              <a:rPr lang="en-US" dirty="0"/>
              <a:t>Óbuda University: Talent. Success. Community</a:t>
            </a:r>
            <a:endParaRPr lang="hu-HU" dirty="0"/>
          </a:p>
          <a:p>
            <a:pPr marL="34290" indent="0">
              <a:buNone/>
            </a:pPr>
            <a:r>
              <a:rPr lang="en-US" dirty="0">
                <a:hlinkClick r:id="rId2"/>
              </a:rPr>
              <a:t>https://www.youtube.com/watch?v=ibKdwR_kWvI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Consensus</a:t>
            </a:r>
          </a:p>
          <a:p>
            <a:r>
              <a:rPr lang="sl-SI" dirty="0"/>
              <a:t>Confucian system – ethics and morals</a:t>
            </a:r>
          </a:p>
          <a:p>
            <a:r>
              <a:rPr lang="sl-SI" dirty="0"/>
              <a:t>Decision-making</a:t>
            </a:r>
          </a:p>
          <a:p>
            <a:r>
              <a:rPr lang="sl-SI" dirty="0"/>
              <a:t>„Manzi“ – face </a:t>
            </a:r>
            <a:r>
              <a:rPr lang="ja-JP" altLang="en-US" b="1" dirty="0"/>
              <a:t>面子</a:t>
            </a:r>
            <a:endParaRPr lang="sl-SI" dirty="0"/>
          </a:p>
          <a:p>
            <a:r>
              <a:rPr lang="sl-SI" dirty="0"/>
              <a:t>„Guanxi“ – connections </a:t>
            </a:r>
            <a:r>
              <a:rPr lang="ja-JP" altLang="en-US" dirty="0"/>
              <a:t>关系</a:t>
            </a:r>
            <a:endParaRPr lang="sl-SI" dirty="0"/>
          </a:p>
          <a:p>
            <a:r>
              <a:rPr lang="sl-SI" dirty="0"/>
              <a:t>The role of the world „NO“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Cultural Differences</a:t>
            </a:r>
          </a:p>
        </p:txBody>
      </p:sp>
    </p:spTree>
    <p:extLst>
      <p:ext uri="{BB962C8B-B14F-4D97-AF65-F5344CB8AC3E}">
        <p14:creationId xmlns:p14="http://schemas.microsoft.com/office/powerpoint/2010/main" val="25137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6B0462FD-7DAE-4FA9-A0E0-7945D89F8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178418"/>
              </p:ext>
            </p:extLst>
          </p:nvPr>
        </p:nvGraphicFramePr>
        <p:xfrm>
          <a:off x="1006475" y="1346200"/>
          <a:ext cx="7389380" cy="2895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94690">
                  <a:extLst>
                    <a:ext uri="{9D8B030D-6E8A-4147-A177-3AD203B41FA5}">
                      <a16:colId xmlns:a16="http://schemas.microsoft.com/office/drawing/2014/main" val="3743318256"/>
                    </a:ext>
                  </a:extLst>
                </a:gridCol>
                <a:gridCol w="3694690">
                  <a:extLst>
                    <a:ext uri="{9D8B030D-6E8A-4147-A177-3AD203B41FA5}">
                      <a16:colId xmlns:a16="http://schemas.microsoft.com/office/drawing/2014/main" val="4178041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American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/>
                        <a:t>Chinese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4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Do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you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understand</a:t>
                      </a:r>
                      <a:r>
                        <a:rPr lang="hu-HU" sz="20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Are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we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clear</a:t>
                      </a:r>
                      <a:r>
                        <a:rPr lang="hu-HU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33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/>
                        <a:t>What</a:t>
                      </a:r>
                      <a:r>
                        <a:rPr lang="hu-HU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Could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you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please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repeat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that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as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we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did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not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understand</a:t>
                      </a:r>
                      <a:r>
                        <a:rPr lang="hu-HU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9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We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cannot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do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that</a:t>
                      </a:r>
                      <a:r>
                        <a:rPr lang="hu-HU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That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maybe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difficult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for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us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to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do</a:t>
                      </a:r>
                      <a:r>
                        <a:rPr lang="hu-HU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5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What</a:t>
                      </a:r>
                      <a:r>
                        <a:rPr lang="hu-HU" sz="2000" dirty="0"/>
                        <a:t> is </a:t>
                      </a:r>
                      <a:r>
                        <a:rPr lang="hu-HU" sz="2000" dirty="0" err="1"/>
                        <a:t>the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problem</a:t>
                      </a:r>
                      <a:r>
                        <a:rPr lang="hu-HU" sz="2000" dirty="0"/>
                        <a:t>?</a:t>
                      </a:r>
                    </a:p>
                    <a:p>
                      <a:r>
                        <a:rPr lang="hu-HU" sz="2000" dirty="0" err="1"/>
                        <a:t>You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said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you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Fedex’d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us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the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papers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but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we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did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not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get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them</a:t>
                      </a:r>
                      <a:r>
                        <a:rPr lang="hu-HU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There</a:t>
                      </a:r>
                      <a:r>
                        <a:rPr lang="hu-HU" sz="2000" dirty="0"/>
                        <a:t> must be a </a:t>
                      </a:r>
                      <a:r>
                        <a:rPr lang="hu-HU" sz="2000" dirty="0" err="1"/>
                        <a:t>problem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with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the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courier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because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we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did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not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receive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the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papers</a:t>
                      </a:r>
                      <a:r>
                        <a:rPr lang="hu-HU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122316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Phrasing for success</a:t>
            </a:r>
          </a:p>
        </p:txBody>
      </p:sp>
    </p:spTree>
    <p:extLst>
      <p:ext uri="{BB962C8B-B14F-4D97-AF65-F5344CB8AC3E}">
        <p14:creationId xmlns:p14="http://schemas.microsoft.com/office/powerpoint/2010/main" val="18766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The Chinese Negotiation</a:t>
            </a:r>
            <a:br>
              <a:rPr lang="sl-SI" dirty="0"/>
            </a:br>
            <a:r>
              <a:rPr lang="sl-SI" dirty="0"/>
              <a:t>(John L. Graham and N. Mark Lam)</a:t>
            </a:r>
          </a:p>
        </p:txBody>
      </p:sp>
      <p:graphicFrame>
        <p:nvGraphicFramePr>
          <p:cNvPr id="5" name="Tartalom helye 3">
            <a:extLst>
              <a:ext uri="{FF2B5EF4-FFF2-40B4-BE49-F238E27FC236}">
                <a16:creationId xmlns:a16="http://schemas.microsoft.com/office/drawing/2014/main" id="{8891A475-A2C0-4FC1-B5AC-4CE705C31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506545"/>
              </p:ext>
            </p:extLst>
          </p:nvPr>
        </p:nvGraphicFramePr>
        <p:xfrm>
          <a:off x="1006475" y="1346200"/>
          <a:ext cx="7389380" cy="2377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94690">
                  <a:extLst>
                    <a:ext uri="{9D8B030D-6E8A-4147-A177-3AD203B41FA5}">
                      <a16:colId xmlns:a16="http://schemas.microsoft.com/office/drawing/2014/main" val="3743318256"/>
                    </a:ext>
                  </a:extLst>
                </a:gridCol>
                <a:gridCol w="3694690">
                  <a:extLst>
                    <a:ext uri="{9D8B030D-6E8A-4147-A177-3AD203B41FA5}">
                      <a16:colId xmlns:a16="http://schemas.microsoft.com/office/drawing/2014/main" val="4178041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American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/>
                        <a:t>Chinese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4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Individual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Collective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33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/>
                        <a:t>Egalitarian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Hierarchical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9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Information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oriented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Relationship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oriented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5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Reductionism</a:t>
                      </a:r>
                      <a:r>
                        <a:rPr lang="hu-HU" sz="2000" dirty="0"/>
                        <a:t>/</a:t>
                      </a:r>
                      <a:r>
                        <a:rPr lang="hu-HU" sz="2000" dirty="0" err="1"/>
                        <a:t>Linear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Holistic</a:t>
                      </a:r>
                      <a:r>
                        <a:rPr lang="hu-HU" sz="2000" dirty="0"/>
                        <a:t> / </a:t>
                      </a:r>
                      <a:r>
                        <a:rPr lang="hu-HU" sz="2000" dirty="0" err="1"/>
                        <a:t>Circular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12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Argument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culture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Haggling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culture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6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9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The Chinese Negotiation</a:t>
            </a:r>
            <a:br>
              <a:rPr lang="sl-SI" dirty="0"/>
            </a:br>
            <a:r>
              <a:rPr lang="sl-SI" dirty="0"/>
              <a:t>(John L. Graham and N. Mark Lam)</a:t>
            </a:r>
          </a:p>
        </p:txBody>
      </p:sp>
      <p:graphicFrame>
        <p:nvGraphicFramePr>
          <p:cNvPr id="5" name="Tartalom helye 3">
            <a:extLst>
              <a:ext uri="{FF2B5EF4-FFF2-40B4-BE49-F238E27FC236}">
                <a16:creationId xmlns:a16="http://schemas.microsoft.com/office/drawing/2014/main" id="{8891A475-A2C0-4FC1-B5AC-4CE705C31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250541"/>
              </p:ext>
            </p:extLst>
          </p:nvPr>
        </p:nvGraphicFramePr>
        <p:xfrm>
          <a:off x="1006475" y="1346200"/>
          <a:ext cx="7389380" cy="3169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94690">
                  <a:extLst>
                    <a:ext uri="{9D8B030D-6E8A-4147-A177-3AD203B41FA5}">
                      <a16:colId xmlns:a16="http://schemas.microsoft.com/office/drawing/2014/main" val="3743318256"/>
                    </a:ext>
                  </a:extLst>
                </a:gridCol>
                <a:gridCol w="3694690">
                  <a:extLst>
                    <a:ext uri="{9D8B030D-6E8A-4147-A177-3AD203B41FA5}">
                      <a16:colId xmlns:a16="http://schemas.microsoft.com/office/drawing/2014/main" val="4178041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American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/>
                        <a:t>Chinese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4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/>
                        <a:t>Time is </a:t>
                      </a:r>
                      <a:r>
                        <a:rPr lang="hu-HU" sz="2000" dirty="0" err="1"/>
                        <a:t>money</a:t>
                      </a:r>
                      <a:r>
                        <a:rPr lang="hu-HU" sz="2000" dirty="0"/>
                        <a:t> – </a:t>
                      </a:r>
                      <a:r>
                        <a:rPr lang="hu-HU" sz="2000" dirty="0" err="1"/>
                        <a:t>fast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meetings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A </a:t>
                      </a:r>
                      <a:r>
                        <a:rPr lang="hu-HU" sz="2000" dirty="0" err="1"/>
                        <a:t>getting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to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know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process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33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/>
                        <a:t>Informal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Formal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9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Cold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calls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Intermediaries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5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err="1"/>
                        <a:t>Full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authority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Limited </a:t>
                      </a:r>
                      <a:r>
                        <a:rPr lang="hu-HU" sz="2000" dirty="0" err="1"/>
                        <a:t>authority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12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/>
                        <a:t>Proposes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desired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solutions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first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Explaines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desired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goals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first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6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/>
                        <a:t>Aggressive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Questioning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24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/>
                        <a:t>Impatient</a:t>
                      </a:r>
                      <a:r>
                        <a:rPr lang="hu-HU" sz="2000" dirty="0"/>
                        <a:t> – </a:t>
                      </a:r>
                      <a:r>
                        <a:rPr lang="hu-HU" sz="2000" dirty="0" err="1"/>
                        <a:t>make</a:t>
                      </a:r>
                      <a:r>
                        <a:rPr lang="hu-HU" sz="2000" dirty="0"/>
                        <a:t> a </a:t>
                      </a:r>
                      <a:r>
                        <a:rPr lang="hu-HU" sz="2000" dirty="0" err="1"/>
                        <a:t>good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deal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Enduring</a:t>
                      </a:r>
                      <a:r>
                        <a:rPr lang="hu-HU" sz="2000" dirty="0"/>
                        <a:t> – </a:t>
                      </a:r>
                      <a:r>
                        <a:rPr lang="hu-HU" sz="2000" dirty="0" err="1"/>
                        <a:t>seeks</a:t>
                      </a:r>
                      <a:r>
                        <a:rPr lang="hu-HU" sz="2000" dirty="0"/>
                        <a:t> a </a:t>
                      </a:r>
                      <a:r>
                        <a:rPr lang="hu-HU" sz="2000" dirty="0" err="1"/>
                        <a:t>relationship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7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/>
              <a:t>The chicken said to the pig:</a:t>
            </a:r>
          </a:p>
          <a:p>
            <a:pPr marL="514350" lvl="2" indent="0">
              <a:buNone/>
            </a:pPr>
            <a:r>
              <a:rPr lang="sl-SI" sz="2800" dirty="0"/>
              <a:t>„Let‘s make breakfast. I‘ll supply the eggs,</a:t>
            </a:r>
            <a:br>
              <a:rPr lang="sl-SI" sz="2800" dirty="0"/>
            </a:br>
            <a:r>
              <a:rPr lang="sl-SI" sz="2800" dirty="0"/>
              <a:t>and you supply the bacon!“</a:t>
            </a:r>
          </a:p>
          <a:p>
            <a:pPr marL="514350" lvl="2" indent="0">
              <a:buNone/>
            </a:pPr>
            <a:endParaRPr lang="sl-SI" sz="2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Chinese Proverb...</a:t>
            </a:r>
          </a:p>
        </p:txBody>
      </p:sp>
      <p:pic>
        <p:nvPicPr>
          <p:cNvPr id="5" name="Ábra 4" descr="Csirke">
            <a:extLst>
              <a:ext uri="{FF2B5EF4-FFF2-40B4-BE49-F238E27FC236}">
                <a16:creationId xmlns:a16="http://schemas.microsoft.com/office/drawing/2014/main" id="{48589651-2409-45B9-955C-87DF46BCF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62" y="2768599"/>
            <a:ext cx="2743200" cy="2743200"/>
          </a:xfrm>
          <a:prstGeom prst="rect">
            <a:avLst/>
          </a:prstGeom>
        </p:spPr>
      </p:pic>
      <p:pic>
        <p:nvPicPr>
          <p:cNvPr id="7" name="Ábra 6" descr="Disznó">
            <a:extLst>
              <a:ext uri="{FF2B5EF4-FFF2-40B4-BE49-F238E27FC236}">
                <a16:creationId xmlns:a16="http://schemas.microsoft.com/office/drawing/2014/main" id="{D81DF5F0-DD89-4C78-B709-5ADEE4723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480560" y="231139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005840" y="1219200"/>
            <a:ext cx="7132320" cy="53259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 guanxi - Find the right people</a:t>
            </a:r>
          </a:p>
          <a:p>
            <a:r>
              <a:rPr lang="en-US" dirty="0"/>
              <a:t>Think beyond the short term</a:t>
            </a:r>
          </a:p>
          <a:p>
            <a:r>
              <a:rPr lang="en-US" dirty="0"/>
              <a:t>Be sensitive to timing</a:t>
            </a:r>
          </a:p>
          <a:p>
            <a:r>
              <a:rPr lang="en-US" dirty="0"/>
              <a:t>Turn negatives into positives</a:t>
            </a:r>
          </a:p>
          <a:p>
            <a:r>
              <a:rPr lang="en-US" dirty="0"/>
              <a:t>Show it is good for China</a:t>
            </a:r>
          </a:p>
          <a:p>
            <a:r>
              <a:rPr lang="en-US" dirty="0"/>
              <a:t>Be flexible</a:t>
            </a:r>
          </a:p>
          <a:p>
            <a:r>
              <a:rPr lang="en-US" dirty="0"/>
              <a:t>Avoid becoming indebted</a:t>
            </a:r>
          </a:p>
          <a:p>
            <a:r>
              <a:rPr lang="en-US" dirty="0"/>
              <a:t>Build on successes and failures</a:t>
            </a:r>
          </a:p>
          <a:p>
            <a:r>
              <a:rPr lang="en-US" dirty="0"/>
              <a:t>Minimize your "no's"</a:t>
            </a:r>
          </a:p>
          <a:p>
            <a:r>
              <a:rPr lang="en-US" dirty="0"/>
              <a:t>Control your emotions</a:t>
            </a:r>
          </a:p>
          <a:p>
            <a:r>
              <a:rPr lang="en-US" dirty="0"/>
              <a:t>Increase your importance (status)</a:t>
            </a:r>
          </a:p>
          <a:p>
            <a:r>
              <a:rPr lang="en-US" dirty="0"/>
              <a:t>But, be yourself - Y</a:t>
            </a:r>
            <a:r>
              <a:rPr lang="hu-HU" dirty="0"/>
              <a:t>o</a:t>
            </a:r>
            <a:r>
              <a:rPr lang="en-US" dirty="0"/>
              <a:t>u are not Chinese!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Tips for success</a:t>
            </a:r>
          </a:p>
        </p:txBody>
      </p:sp>
    </p:spTree>
    <p:extLst>
      <p:ext uri="{BB962C8B-B14F-4D97-AF65-F5344CB8AC3E}">
        <p14:creationId xmlns:p14="http://schemas.microsoft.com/office/powerpoint/2010/main" val="5161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Doing</a:t>
            </a:r>
            <a:r>
              <a:rPr lang="sl-SI" dirty="0"/>
              <a:t> </a:t>
            </a:r>
            <a:r>
              <a:rPr lang="sl-SI" dirty="0" err="1"/>
              <a:t>business</a:t>
            </a:r>
            <a:r>
              <a:rPr lang="sl-SI" dirty="0"/>
              <a:t> in </a:t>
            </a:r>
            <a:r>
              <a:rPr lang="sl-SI" dirty="0" err="1"/>
              <a:t>China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dirty="0" err="1"/>
              <a:t>nettresults</a:t>
            </a:r>
            <a:br>
              <a:rPr lang="hu-HU" dirty="0"/>
            </a:br>
            <a:r>
              <a:rPr lang="en-US" dirty="0"/>
              <a:t>20 Tips on Chinese Culture for Successful Business</a:t>
            </a:r>
            <a:endParaRPr lang="hu-HU" dirty="0"/>
          </a:p>
          <a:p>
            <a:pPr marL="34290" indent="0">
              <a:buNone/>
            </a:pPr>
            <a:r>
              <a:rPr lang="sl-SI" dirty="0">
                <a:hlinkClick r:id="rId2"/>
              </a:rPr>
              <a:t>https://www.youtube.com/watch?v=H6g7tUcoF3I</a:t>
            </a:r>
            <a:endParaRPr lang="sl-SI" dirty="0"/>
          </a:p>
        </p:txBody>
      </p:sp>
      <p:sp>
        <p:nvSpPr>
          <p:cNvPr id="23554" name="AutoShape 2" descr="data:image/jpeg;base64,/9j/4AAQSkZJRgABAQAAAQABAAD/2wCEAAkGBxQSEhQUEBQUFRQUFBUUFBQUFBQUFBUVFRQWFxQUFBUYHCggGBolHBQUITEhJSkrLi4uFx8zODMsNygtLisBCgoKDg0OGxAQGywmHCAsLCwsLCwsLCwsLCwsLCwsLCwsLCwsLCwsLCwsLCwsLCwsLCwsLCwsLCwsLCwsLCwsLP/AABEIAMUBAAMBIgACEQEDEQH/xAAcAAABBQEBAQAAAAAAAAAAAAAAAQIEBQYDBwj/xABGEAABAwEEBgYHBAkDBAMAAAABAAIDEQQSITEFQVFhcZEGEyIygbEHFFJTocHRI0Ji8ENygpKTorLh8SQzVBUWg8I0Y3P/xAAaAQACAwEBAAAAAAAAAAAAAAAAAQIDBAUG/8QALhEAAgIBAgUBBwQDAAAAAAAAAAECEQMhMQQSE0FRYQUUMkJxodEiUpGxJIHw/9oADAMBAAIRAxEAPwDnarNec1wzFBTDEGRjif5V6Q62RYnAn9XEryS5H7cX8RNtMrzS5Owbazu+Sgs0m/gZcsUX8yPXnWmICvZO6grXOi8/6ZyBxlIyLmbvZ1LOXpf+RH/Hf9FxfC4nGaAnfMT8lKTbTVFuLHCE1JzWn1/Bc6D/ANv9o/JWCyvqrveQfxT9EerO97B/FP0ThNxilQ82OE5uSmtfr+CP0rbWZ1NjVRdQdnxCv7TZaVJMbj+Fzj8qKELvsjmVGWVLdBDhHP4ZL7/gW0D7FnGXzCrepds8laGSoAoKCtBU68/JM7PsjmUutEn7hPyi66HYCSv4PmtHULCskpkAPEp3rB2fEprOqF7hPyi+0X/8sfrv/wDZZubvO4nzUmC2uY4OZgRkf8riXg/dHMquGRR3NPEcNLI00+1HFaTTA/0UH6sfkVQVHsjmVIltz3MDHYsbQBuymSs68TP7hPyildCccPJWGi20Dwfdv8gndn2RzKdE+hoABXs5nI5pLMgfAyS3RWyxEkkBS9DsLZYzTHrGEb6OVizR1RW9COL3DzCcywUIIkgBBqCJTUEZHJSbtU0ylYor519/wX0nSQCtWPwrXLVUHzKttGuktLhGIjdcKuvObS4SL2GvDCm9Yi32Z3VvPWQnCppIS4446sVcaHtksJq20MBuhtRLXDWKEbguavZ2OP6qejNeXLF6Qa29T08dGrH/AMWz/wAGP6Jlq0NZ4opXQwRMf1UgvMja11C04VA4LDnpFP8A8sfxG/RMk6QTEFptTSHAgjrW4g56luWeX7H9vyYemv3IZo6zloJP3rhpsoxraHkpX/a8R+/J/L9FQQXg7tzx3d0zvBWX/Unf8hn8QKOeUm0lFklBR+ZFfpnRggc8Nq4FoeCfwjXQZAj4qB0d0j1dXkEggtIGrHVuoryW3FzSDOwggggyChBGIUH1WENox0LdlHgCqompzhyODpjjyxlzWWUHSK+9rGxvL3VoKjGl4nzPJUvSvSL5hAxrHAvnuCtCCQ0NOWoXgmwjq543CSImkgFH4A3MCcFKawCdkvWQkQREQNMmBmfW/LJhliaU2BRw+z4Y5KaTtEsnEuSapEnRVnuQgGt5rix2zsgZHjVefWjvv/Wd5r0t9si6tjGvj7PeJe3tONKu4k4rzS099/6zsRlmclscaQuH3ZbJGZBKkZkrzMKk1+H1SpNfh9UAKlCRKEAWT8jwKrm5KwdkeBVc14pmOazZTpcE9xyEl8bRzCLw2jmFSb7QqEl8bRzCL42jmEBzIVCS8No5hF8bRzCA5kKhJfG0cwi8No5hAcyFTou83imXxtHMJ0LhebiM9u4px3K8slyMl2o9h3BUbLcTqCu7SOyVmHto40rntWxHEe5OdaCRSgQLSdgUVwpt5pKHYf3lIRM9ZOwJBaNwUSh2Hmih2HmgCZ60dgQbSdgUPHYeaWh2H95AEoWk7Al9aOwKHQ7DzRTcf3kWBKM5rWgwTvWTsCh0Ow80+JtSM89qAonsdVtfzmFVyZnifNW12goPziFUyZnifNVZC/h92W9dx5JrHYDA8k9IzIK0zhe3Hkm3scinpNaAC9uPJAdx5JUoQBZPyPA+SzDBgOC07hgeCzTBgOCyZ+xfASiKJ5CLqz2TGEIongIIRYDKIATyEXUWAxoQAngeaKIsBlFI0ePtWcT/AElciF3sP+4zif6SpQeqE9i4tJ7JWZm7x4nzWntPdKy8x7R4nzW9GdnR4y4/JPXN+rj8inpgKkIQgIAKIQhABRFEVQgASWbVx+aVJZtXH5oAsXHjy3hVMmZ4lW7/AM8wqiTM8T5qGQv4fuXCRmSZ1o3pGyjen1YeSnkl4Oybr8Pqm9aE3rRXwR1YeQ5JeCQyyF4reI3AbCj/AKb/APY7l/dSrEasHj/UV3VDySvQ9fw3szhZ4oylHVpd2QRYXe9d+fFQrVZOrp2q1qKUyoOKu1X6W+5xPkq5ybWpXxvs7h8WCU4Rpr1f5K2iE5ACos86IkCcUtEWAwpUqWiLEMogpwCWiLAahjiCCMxiErQlIRdBRbGYPjvD/BriFnJu8eJVjZ5aVGp2fHaq6U9o8T5rfiyKS9SmUaY9+rj8k9KyFz3NDGlxrkATqVzF0alLaktadTTifEjAKU8kYfExKEnsilSKVa7BJEe2wjfm3mFGUk01aE01uASpEFMQUQEIQAqbZtXH5pybAaUO8+aALJ/z+YVRJmeJVo6Ub/ziqp5qTxKqnOMtjRgTVlhRFE9FFziVDLqWidRDWkkAAknIAVJ8BmgCx0cfsx+1/UVJXKGB0bQJGlpxwO8kp9RtWhbHteEd4Y/RDlX6U+7+18lOqNqiaSjJAIBIFauANBepSp1VSlsUe03/AI0v+7lcAlonoVB5IZRLRODUUQIZTFLRK1KgDnTFOupaY+CWiAOYGKWi6siLiA0EnYM1c2PQOuU0/CMeZ+iTkluSUWyls9mc80YCTu+ZyHirWw9FxW9O6uNbjcvF30V/BAGCjcBsAACe542qHWkvhJ9JdxtnhawUY0NG4U57V0XOMgZkk+JXUKp67liGUJzu01jFVtt0FE/FouHa3Lxb9KK0c6i59k44HkVKM5RejE4J7mPtuhZY8aXm+03Hm3NV1F6HEygoPgoGkNExSYkXXH7zBj44Yrbj43tMzz4fvExVUqsbboSRlS3tt2tBqOLT/dVq3QnGS/SzO4tbi0XOPLxPmngJjMvE+actmJEumCr1Z6vBViw4u5sgW11LROUjR1hfPKyKMVc9wa3YNrnbgAT4LNuKh+hNDy2uURQNqc3E91ja0vPOrhrXr/RzoXBZWgkdZJTF7gKV3DlnVWPR/QUVjiEcI3vee893tOPkNStFOxqJzdC0ihaCNQIFOS4O0ZCc4Yj/AONn0UsJEWTUmiPHo+JvdjjHBjR8kWmwxyC7IxjhSlC0ZHOmxSEqLBtvc8y6W+jsgGWwi9rdAe8d8ZyruOe1edOGreagihFMCCNRqvpJec+k3ou2662Qto4U9YAyc3IS02jAHaDXUh6lbR5pRFE6iR2ShYUNaMEtEoC6wQOeQ1oqfzidyLCjhTFWdi0O5+L+w3+Y8ArOw6MZHQu7T+YFdn91Ymu4fFVyn4LIw8nCzQNjFGNptJzPHWu7CdaQt3n4BJ1Y2nmfqoWWHSia6uogU3FPisT3ZMedlA8qQ3Qkxyil5OCKEQwDt+H90+qmHQM/upedPMp3/btp91JzH1TphZXg1ARdGwKc7QNoH6KXkCubtETjOOb9w/RKmO0R6phrqp8V0ksr25tkHFtPMLnd/Efh9EBYBx3c/wCyiW/RUcvebR3tNwPjtUu6dvwCQNIyITUnHVMTSe5kNIaDkjxHbbtGYG8Koiy8T5r0ap2ciqvSWhWS4tBY/bTsn9YDzW3HxmlT/kzTwd4meLcFUlXlos7mG64UP5xBUKaxg4tw8lHHNJk46bksNXofok0WCZrS4Yt+xj8QHSEfyivFYCi9L6GT2iy2OJ/U9fZ335CIR/qIiXuqSw4StwrgQRlQquCsHob17gASTQAEknAAAVJJ1BZa39Nog/qrM0zyZhrb3a1VY1jXOI/EQG71T9KukwtYhs2j39Y6ZxEoAIfEA+Nv2zCLzQL5NCMborhVbbox0biszLkDaAmskhxfI85uc7Mk/BXqHnci5/wUVm6TWsAm0aNtIbqMToZDTXeYZA7lyV1oXTMVqaXQk9k3XscKPjd7L26itK2zNGQHjisz0msjLNLHbGBrQXsgtJyvRSG7G472SObjsc4KyWDQrjmVk6WQNBc4hrRiXOIAHEnJUknTTR4NDbLP4StPxFQufRzRI0g8Wy1tvRBx9VhdiwAVAkczJxzAqM6nINpr5dFxmpDGAnHBox4pLBpbB5tSrsVsjmYHwvZIw5OY4OafELpLGHNLXCrXAtcNoIoRyWZ6UWH1Mut1maGuiobVE0UbPAO+S0YdY0UcHZ4EKXaultnHZgLrTKQCIbMOsfiKi+R2Yxjm4hUuHgtUvJ43pbR5s88sJ/RPLRvbgWHxaWqG8LRdNo5/WjJamMjfMxrxGxxdcaKsAe7Jz+zjTBUBGIVUtGND7NZy91B4k5AbStBZ3RRNo012kYkneVnmmmS6NtDtxUaT3HbWxdu0kNTcsqn5BcH6Qedg4D6quFq2g+CcbSKHMeCsUYIi5SPQ/RzZ2TMmdM0Pc2RobeFaNLK4DjVbmOFre61o4ABZjonEIbRLEMn2ayzN4BnVu+IHNashDSssAFUMnR101qDoLRPBE03rSyNwuPcaFrWB1bjiMXEaiNZqr6imaEZSFh1vq88Xm8fMDwV+CNuyjNKkPh0VC0YRtJ1ucL7jvLnVJST2FoBLBQ7BkfDUpqr9GOnMb/WhE19+S71TnOb1dfsyS771M1rlFNUzMpNOxbPYgRV4rXVqonTaKhdmwA+03sOHBzaELjpI2htn/wBG2J0wDA1sznNjIq0Pq5oJ7taKyCUYJKkEpNu2YHpl0gl0YGuliM8LjdbMHBrmuoTclbSmQNHDOhwBGMro6ZZ4ettkcbHSG8yINr1cZAuh7j3nHvHLMYK86X6OZaLJNHIKtu3/ABjIePJNIWbPGMdkaMMm9yBNoezmpdEzwFPJeO+uyAnHMkioGVTRey6XtHVwTSH7kUjuTCV5T0lsohbYw7AuskZdvNSf/ZUKK7l8nSIbdInCoBpsqF3ZpJpzBHIqnMzdqQ2gbz+d6ThBkFJl1OYpRdcRu1EcCVQW2xGN1DiD3XDJ30O5K60nUOZqub3k5nfsChSWxK2xaL2boC8O0fZ6amub4tkeD5Lxo7Oa9F9F2lKMkgecA+9Hu6z7p4uBpvw1hOAGjt1gjZbrPaA1okkbNZ3uAxeCwSMB206o81sbCOwN6yfSiwySwg2cgTwyMnirk50ZNYydQc0ub4qX0e6WwSi5I4QyjvwTERysdkRdd3m1ycKgrXhetspyrTQ1DivO/SLbLR/0WQWpkcVolkjjuxPMjAOvaQQaAnsNJK3Fp0tBG0ufLG1o1l7frmsSLWdKWpsnVubYrIX9WXihtM72lheGn7jGucBtLtxC0SmkrM8YNsueidpnNn0cI4merusjDM9zyJI3iNt1rWUxqc1qQvPOh+nhZJHWG2ER0ceqc40aQTg4OP3H9kg6nue0/dr6AZQMyE+ZVYOLuip6SRgxyB2TopL3C6arM+jqxRxaOsvVsDeshZJJT7z3NF5zjrKi+knpMKepWerrTaR1YazF0cTqhziBk4ioA8cgr7QNj9WssUTiB1UYBNahoGNKnMDKu5ZMj0fqacfazzn0pyVtjG+zA2v7T3lY0DHwVpp/SXrNpmm1PdRg2MYA1nMCviq5oxKySepaJRFE+iKJDo5OHmhzagjbgnvy/O1JI8NxKa10Ees2a0C7o61juujbZpDsErRdJ4SMA/aWuXm/o7tzLZZJ7E80LbxZj2gxxBDhvbJQ+IWz6OaSM0d2XCeI9VO3Y9v3gNjhRw4q6UWtwUk1oWqnaMeLt32a04alACVSxz5GRnj50XahWy0Dut8T8lDLydZTVZPPapFccKTtk6x2gUunPUpqpE8TuGRKcM9KmEsNvQlaUdVhZ7WB/V1/RQkE1zSFVZMnOycIcqopOlnbjjs7c7TKyM//AJg35jwuNI8VgvSjIHWxrB+jhaOBc5xpyotro+0tlmltjyBBC18ULjkWNobRNXYS0AbmryTSmmBabRLKcDI8kA6m5MHg0BQcZONpE5SWxGCWidSqAVQAyiSi60RRMdCgKfoPSHq8zZCCWEFkoGZjcReI/E0gOG9oUKiKJJ1qOj3TRtsEje8HEAG8MntdiyRu5w5EEak7SOjIbQ27aIo5RskY13KuSwHo5knffY3/AGohVsmZje41MYb99ju8W1FMCMSvQLPaqm68XXasatdtuO18DiNmtXp90Q+pV2fobYmGrLO0br0hbwul1KbleMYGgBoAAFAAKAAZABLVS/UxdBJdUluwAVIGzepxjKYpSUCk01oWC1s6u0xh7caVqHNJ1tcKFvgs0eg8zB1cGkLSyLU17nOc0bAbwqOS3lps1ymNQdoxC4E7UNyg6ElGaspOj3RWCyEvYC+Zwo6eShkI1gamDDIU8VU+kHTwjhMUZ7UlW14d6m0DWdtG7aaN9oMvZiJDNcgwLhsjOz8fKpy8i6UwystUjZ6Xhgy6CGdX9zqwcm01bb1aklVzl3ZJLsioASMy/O1PKGtwVLJjUJ9E15oCTkElq6QM4WmYNGOZyCrZZC41JRLIXGp/wmLtcPw6xxt7mHJkcn6E7QmlJLLMyaI9phy1Oae8x24hervt7prmkdHNvm6GWmAHtuaM2vbrc3URq2rxqqstAadmscokgdTU5hqWPGx48jmNSlmw8+vcMeTlfoe/aH0rHaY78J3OacHsdra9uYPmpy890Tpuy254kgk9St1ACCRclNe64GjZRyctI3TkkOFuiLB7+IOkgO91Bej8cN65soOLpmxNPYv0gY8mjGXtpvBoHGuJ8FHstvilFYpI3ja17XeRVnotx7VRTHDGtd+5PFFSlTI5JVG0RHMcBUtNKkVGIBBINaY6s6JArOPuHjJ/U5Za1dIIozcqZJvcwfav8aYNG80UsuNRehHFNy3LdZLTGkZLa42WxV6ut20WgGjGt1xxu1k6yP8AD9KOe9hfpCVtks3uWSfaSfhklGP7LB4rCdJunl6P1bRzeos4FC8C49wOYaB3Aa5947kY8UpslPIoo6dPekbAz1GyOrGyjZnt7hu5Qx0wujWdZ24rBlNohdPHBQVIxSk5O2TbJa6dl2Wo/VTi1UtVYaPnr2T4fRYeL4ZJc8S/Dld8rJQKWiUt5oC5rNR0onxROe5rWCrnuDWja5xoBzRRTuj+mYLJaRLaA91xpLGsAJvnAE1IAoL3NEIuTpBJpI9c0DoptlgZE3Ggq52tzzi5x8fhRS5oA4UI/Oo8RtzWf0B04stseI4y5khyZI2hO26QSDTOlVoutFaa60pl48FocXF0yCaewyEObg7tDUcnU/FXM70mlOk8Nna0SiSvZNGsLzQOzIGrsnku9VEtFga+Rj3AdkOqKYuJF1t46wAXYbXV1KeOfKyM4KSJEulxMwGBpdj943AKgUrXHIjVjVRfUnPxncHDUxopH4g948eQXSwWURsugNrrLRS9TAOdtdQCqklyU5W7HGNKhGtpksj6R9D9bAJ2jtwYnfEe+DwNHeBWj0lpBkMLppDRkYD34VIbrwGNcV5/avSY6QO6uwvfAQWueS7FpqDi1haMCcKlJY3NaDckjGvy4paJkLw4NIy+laV+C70WVqnTJrUZRRdJH7M8R5hTaLharKHihJHBTxSUZpvZClFtNIoXHandU6lbrqbbppzW46KaebYmFs9njnYKlsgZGJ27iXDtjxBG9XcnpahGDbJMRsLomjkKrrx4lz+BWY3jS+J0eVAjUlC1nSnpfDbI7rbDHG+tRMXjrBt7jRXgSsmAtEJNrVUVNJPQQq/0P0ztlmF2OYub7E32rabBexA4EKhCE5RUtwTa2Nc7phE83pbExknvbNKYHHi26WnxT7T0unN3qXvYwAEXhHfJIPZc5gAcMNixy7RyUu54Ek8SKYKifDx+VF0Mr7m0f0kvND54rXMQO002jqoAdYusBJHFQ5PSBO1pZZIoLKw+6jBf+87Cvgsr176UvOpsqaclyRjwJfEiM8rexItttkmdfmkfI72nuLjwFchwUdKgLQtCodZ4XPcGsaXOcaNa0FziTkABiVp7B6PLfLiYhGNsrw3+UVPwWWGBBFQRkQaEHaCMlKselLRE8SR2iZrwa16x5rucCaOG4qM+b5SSrubNvoptVMZoAdnbPxoqLTPRuWwzxMmLHGRrnDqyTQDCrqjDE/Aq9h9KNrLAwxwl+XWUcPG5Wlfgqy22p8zzJK4ve7MnYMgBqA2LnZ82SH6Z9zTCEJax7EWiQtXS6i6uaaaHFavoN0NhtDXWm1NvtLi2OMk3aNwc54GeIIplgsoRU8Fp+inSo2RpjkYXxElwu0vMJ71K4EHPPNTxy5WKUbNTZ+iVlhtLbRCwRvjJaImYMdeFL13U6hNCKDOtVp3NBzAPEAry3T3pSeHgWSFoDT2nTi8XYZNDHdkb6pbJ6XHfprK07THIR8HD5rb0skkmU88U6PUQEqwMHpXsp78M7fCNw+DlKb6ULDr64f8Ai/uoPFNdiXUj5Nokc0HMA+AWIl9KdjHdbO7gxo83BVtp9LbP0VmednWSNaOTQU1hm+wdSPk3+kLGySN0b2B0b+zI2neZrGGa6WKIMbcY27GMGNpQBtBhTZXavILf6UbY/CNsMQ3Nc93Nxp/KrDRXT+19SA8RPdkHuYQ7xDXAE+ASyQeONyFGUZPQj9NLDHDbZGxABrmNkLQKBr31vADVWl6n4lTUXSed0kj5JHFz3mrnHMmn5HgmrFJ27LkqG0RROQkM5TDsngVm1faSlusO/AKhXV9nr9LZj4l20haoCSiF0TMOSEoKEAIiqVLG0Ei8aDWaVpvoh7ATI7e0ChhjO858VEeamtKbtQ3BSprPCG1bK4u2XCKnYoapxKGrin/snNvuBQhIriAVS1QkTA72JtXtG9Xw35/nFUNheA9pO3zWgLdnguP7QvqL6G3h/hCiKJQlosFmgVraJaJ9EUUBlDbrG9zyWMNN9Md4VhZLDZwPtIbW52uk8LW13fZ1U6iKLWuLmlSKejG7Ku3WOMg9TZ5WH2n2hj6fsiMearTo+X2PL6rSPGQ/NAnUUlx2RdkLoRM9ZrAa/bMlLdkbmNdzcHD4Ky9Ssfu9Ig7n2Vw+LAp9EAI9+n4DoRM7bLF2vsWS3dXWXb/8mCt7AOwBRwph2hRS0HJVZeIeRU0ShiUXocox8SfNPohjcAnUVDLBlEtE6iKJDGFqiT3RUFhdie62upTqJrBnx+QU4yoTVlLQ+5J4gLm6F3uVoKIotK4yS7FfS9TO+rv918D9UerP915/VaJACfv0/C+4uijOGzu1xO8CUosu1kg+K0DhiOXP/CcAn79Px/YdFGems2yOTwFK8apBZ3aoT4krRURRL36dbB0VZn+pf7ocijq5PdDktBRNc1HvkvC+4+l6lHcdrh5BPjYKisTht7Kum4hLRRfFyaqv7GsdEdlnZqaOQXUBPoiiytt7k0qORFMef1TqJ9E1ophyQB1SJUJDEQlQl3Aa0Ynl8KpyEJgCEIQAJkuRQhAD0UQhJgBQUITQCFNGZ8EqEAOQUISYAUqRCAGy5JyEJgCKIQkAICEIYDG5+FU9CEwBAQhAAkIqhC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3556" name="AutoShape 4" descr="data:image/jpeg;base64,/9j/4AAQSkZJRgABAQAAAQABAAD/2wCEAAkGBxQSEhQUEBQUFRQUFBUUFBQUFBQUFBUVFRQWFxQUFBUYHCggGBolHBQUITEhJSkrLi4uFx8zODMsNygtLisBCgoKDg0OGxAQGywmHCAsLCwsLCwsLCwsLCwsLCwsLCwsLCwsLCwsLCwsLCwsLCwsLCwsLCwsLCwsLCwsLCwsLP/AABEIAMUBAAMBIgACEQEDEQH/xAAcAAABBQEBAQAAAAAAAAAAAAAAAQIEBQYDBwj/xABGEAABAwEEBgYHBAkDBAMAAAABAAIDEQQSITEFQVFhcZEGEyIygbEHFFJTocHRI0Ji8ENygpKTorLh8SQzVBUWg8I0Y3P/xAAaAQACAwEBAAAAAAAAAAAAAAAAAQIDBAUG/8QALhEAAgIBAgUBBwQDAAAAAAAAAAECEQMhMQQSE0FRYQUUMkJxodEiUpGxJIHw/9oADAMBAAIRAxEAPwDnarNec1wzFBTDEGRjif5V6Q62RYnAn9XEryS5H7cX8RNtMrzS5Owbazu+Sgs0m/gZcsUX8yPXnWmICvZO6grXOi8/6ZyBxlIyLmbvZ1LOXpf+RH/Hf9FxfC4nGaAnfMT8lKTbTVFuLHCE1JzWn1/Bc6D/ANv9o/JWCyvqrveQfxT9EerO97B/FP0ThNxilQ82OE5uSmtfr+CP0rbWZ1NjVRdQdnxCv7TZaVJMbj+Fzj8qKELvsjmVGWVLdBDhHP4ZL7/gW0D7FnGXzCrepds8laGSoAoKCtBU68/JM7PsjmUutEn7hPyi66HYCSv4PmtHULCskpkAPEp3rB2fEprOqF7hPyi+0X/8sfrv/wDZZubvO4nzUmC2uY4OZgRkf8riXg/dHMquGRR3NPEcNLI00+1HFaTTA/0UH6sfkVQVHsjmVIltz3MDHYsbQBuymSs68TP7hPyildCccPJWGi20Dwfdv8gndn2RzKdE+hoABXs5nI5pLMgfAyS3RWyxEkkBS9DsLZYzTHrGEb6OVizR1RW9COL3DzCcywUIIkgBBqCJTUEZHJSbtU0ylYor519/wX0nSQCtWPwrXLVUHzKttGuktLhGIjdcKuvObS4SL2GvDCm9Yi32Z3VvPWQnCppIS4446sVcaHtksJq20MBuhtRLXDWKEbguavZ2OP6qejNeXLF6Qa29T08dGrH/AMWz/wAGP6Jlq0NZ4opXQwRMf1UgvMja11C04VA4LDnpFP8A8sfxG/RMk6QTEFptTSHAgjrW4g56luWeX7H9vyYemv3IZo6zloJP3rhpsoxraHkpX/a8R+/J/L9FQQXg7tzx3d0zvBWX/Unf8hn8QKOeUm0lFklBR+ZFfpnRggc8Nq4FoeCfwjXQZAj4qB0d0j1dXkEggtIGrHVuoryW3FzSDOwggggyChBGIUH1WENox0LdlHgCqompzhyODpjjyxlzWWUHSK+9rGxvL3VoKjGl4nzPJUvSvSL5hAxrHAvnuCtCCQ0NOWoXgmwjq543CSImkgFH4A3MCcFKawCdkvWQkQREQNMmBmfW/LJhliaU2BRw+z4Y5KaTtEsnEuSapEnRVnuQgGt5rix2zsgZHjVefWjvv/Wd5r0t9si6tjGvj7PeJe3tONKu4k4rzS099/6zsRlmclscaQuH3ZbJGZBKkZkrzMKk1+H1SpNfh9UAKlCRKEAWT8jwKrm5KwdkeBVc14pmOazZTpcE9xyEl8bRzCLw2jmFSb7QqEl8bRzCL42jmEBzIVCS8No5hF8bRzCA5kKhJfG0cwi8No5hAcyFTou83imXxtHMJ0LhebiM9u4px3K8slyMl2o9h3BUbLcTqCu7SOyVmHto40rntWxHEe5OdaCRSgQLSdgUVwpt5pKHYf3lIRM9ZOwJBaNwUSh2Hmih2HmgCZ60dgQbSdgUPHYeaWh2H95AEoWk7Al9aOwKHQ7DzRTcf3kWBKM5rWgwTvWTsCh0Ow80+JtSM89qAonsdVtfzmFVyZnifNW12goPziFUyZnifNVZC/h92W9dx5JrHYDA8k9IzIK0zhe3Hkm3scinpNaAC9uPJAdx5JUoQBZPyPA+SzDBgOC07hgeCzTBgOCyZ+xfASiKJ5CLqz2TGEIongIIRYDKIATyEXUWAxoQAngeaKIsBlFI0ePtWcT/AElciF3sP+4zif6SpQeqE9i4tJ7JWZm7x4nzWntPdKy8x7R4nzW9GdnR4y4/JPXN+rj8inpgKkIQgIAKIQhABRFEVQgASWbVx+aVJZtXH5oAsXHjy3hVMmZ4lW7/AM8wqiTM8T5qGQv4fuXCRmSZ1o3pGyjen1YeSnkl4Oybr8Pqm9aE3rRXwR1YeQ5JeCQyyF4reI3AbCj/AKb/APY7l/dSrEasHj/UV3VDySvQ9fw3szhZ4oylHVpd2QRYXe9d+fFQrVZOrp2q1qKUyoOKu1X6W+5xPkq5ybWpXxvs7h8WCU4Rpr1f5K2iE5ACos86IkCcUtEWAwpUqWiLEMogpwCWiLAahjiCCMxiErQlIRdBRbGYPjvD/BriFnJu8eJVjZ5aVGp2fHaq6U9o8T5rfiyKS9SmUaY9+rj8k9KyFz3NDGlxrkATqVzF0alLaktadTTifEjAKU8kYfExKEnsilSKVa7BJEe2wjfm3mFGUk01aE01uASpEFMQUQEIQAqbZtXH5pybAaUO8+aALJ/z+YVRJmeJVo6Ub/ziqp5qTxKqnOMtjRgTVlhRFE9FFziVDLqWidRDWkkAAknIAVJ8BmgCx0cfsx+1/UVJXKGB0bQJGlpxwO8kp9RtWhbHteEd4Y/RDlX6U+7+18lOqNqiaSjJAIBIFauANBepSp1VSlsUe03/AI0v+7lcAlonoVB5IZRLRODUUQIZTFLRK1KgDnTFOupaY+CWiAOYGKWi6siLiA0EnYM1c2PQOuU0/CMeZ+iTkluSUWyls9mc80YCTu+ZyHirWw9FxW9O6uNbjcvF30V/BAGCjcBsAACe542qHWkvhJ9JdxtnhawUY0NG4U57V0XOMgZkk+JXUKp67liGUJzu01jFVtt0FE/FouHa3Lxb9KK0c6i59k44HkVKM5RejE4J7mPtuhZY8aXm+03Hm3NV1F6HEygoPgoGkNExSYkXXH7zBj44Yrbj43tMzz4fvExVUqsbboSRlS3tt2tBqOLT/dVq3QnGS/SzO4tbi0XOPLxPmngJjMvE+actmJEumCr1Z6vBViw4u5sgW11LROUjR1hfPKyKMVc9wa3YNrnbgAT4LNuKh+hNDy2uURQNqc3E91ja0vPOrhrXr/RzoXBZWgkdZJTF7gKV3DlnVWPR/QUVjiEcI3vee893tOPkNStFOxqJzdC0ihaCNQIFOS4O0ZCc4Yj/AONn0UsJEWTUmiPHo+JvdjjHBjR8kWmwxyC7IxjhSlC0ZHOmxSEqLBtvc8y6W+jsgGWwi9rdAe8d8ZyruOe1edOGreagihFMCCNRqvpJec+k3ou2662Qto4U9YAyc3IS02jAHaDXUh6lbR5pRFE6iR2ShYUNaMEtEoC6wQOeQ1oqfzidyLCjhTFWdi0O5+L+w3+Y8ArOw6MZHQu7T+YFdn91Ymu4fFVyn4LIw8nCzQNjFGNptJzPHWu7CdaQt3n4BJ1Y2nmfqoWWHSia6uogU3FPisT3ZMedlA8qQ3Qkxyil5OCKEQwDt+H90+qmHQM/upedPMp3/btp91JzH1TphZXg1ARdGwKc7QNoH6KXkCubtETjOOb9w/RKmO0R6phrqp8V0ksr25tkHFtPMLnd/Efh9EBYBx3c/wCyiW/RUcvebR3tNwPjtUu6dvwCQNIyITUnHVMTSe5kNIaDkjxHbbtGYG8Koiy8T5r0ap2ciqvSWhWS4tBY/bTsn9YDzW3HxmlT/kzTwd4meLcFUlXlos7mG64UP5xBUKaxg4tw8lHHNJk46bksNXofok0WCZrS4Yt+xj8QHSEfyivFYCi9L6GT2iy2OJ/U9fZ335CIR/qIiXuqSw4StwrgQRlQquCsHob17gASTQAEknAAAVJJ1BZa39Nog/qrM0zyZhrb3a1VY1jXOI/EQG71T9KukwtYhs2j39Y6ZxEoAIfEA+Nv2zCLzQL5NCMborhVbbox0biszLkDaAmskhxfI85uc7Mk/BXqHnci5/wUVm6TWsAm0aNtIbqMToZDTXeYZA7lyV1oXTMVqaXQk9k3XscKPjd7L26itK2zNGQHjisz0msjLNLHbGBrQXsgtJyvRSG7G472SObjsc4KyWDQrjmVk6WQNBc4hrRiXOIAHEnJUknTTR4NDbLP4StPxFQufRzRI0g8Wy1tvRBx9VhdiwAVAkczJxzAqM6nINpr5dFxmpDGAnHBox4pLBpbB5tSrsVsjmYHwvZIw5OY4OafELpLGHNLXCrXAtcNoIoRyWZ6UWH1Mut1maGuiobVE0UbPAO+S0YdY0UcHZ4EKXaultnHZgLrTKQCIbMOsfiKi+R2Yxjm4hUuHgtUvJ43pbR5s88sJ/RPLRvbgWHxaWqG8LRdNo5/WjJamMjfMxrxGxxdcaKsAe7Jz+zjTBUBGIVUtGND7NZy91B4k5AbStBZ3RRNo012kYkneVnmmmS6NtDtxUaT3HbWxdu0kNTcsqn5BcH6Qedg4D6quFq2g+CcbSKHMeCsUYIi5SPQ/RzZ2TMmdM0Pc2RobeFaNLK4DjVbmOFre61o4ABZjonEIbRLEMn2ayzN4BnVu+IHNashDSssAFUMnR101qDoLRPBE03rSyNwuPcaFrWB1bjiMXEaiNZqr6imaEZSFh1vq88Xm8fMDwV+CNuyjNKkPh0VC0YRtJ1ucL7jvLnVJST2FoBLBQ7BkfDUpqr9GOnMb/WhE19+S71TnOb1dfsyS771M1rlFNUzMpNOxbPYgRV4rXVqonTaKhdmwA+03sOHBzaELjpI2htn/wBG2J0wDA1sznNjIq0Pq5oJ7taKyCUYJKkEpNu2YHpl0gl0YGuliM8LjdbMHBrmuoTclbSmQNHDOhwBGMro6ZZ4ettkcbHSG8yINr1cZAuh7j3nHvHLMYK86X6OZaLJNHIKtu3/ABjIePJNIWbPGMdkaMMm9yBNoezmpdEzwFPJeO+uyAnHMkioGVTRey6XtHVwTSH7kUjuTCV5T0lsohbYw7AuskZdvNSf/ZUKK7l8nSIbdInCoBpsqF3ZpJpzBHIqnMzdqQ2gbz+d6ThBkFJl1OYpRdcRu1EcCVQW2xGN1DiD3XDJ30O5K60nUOZqub3k5nfsChSWxK2xaL2boC8O0fZ6amub4tkeD5Lxo7Oa9F9F2lKMkgecA+9Hu6z7p4uBpvw1hOAGjt1gjZbrPaA1okkbNZ3uAxeCwSMB206o81sbCOwN6yfSiwySwg2cgTwyMnirk50ZNYydQc0ub4qX0e6WwSi5I4QyjvwTERysdkRdd3m1ycKgrXhetspyrTQ1DivO/SLbLR/0WQWpkcVolkjjuxPMjAOvaQQaAnsNJK3Fp0tBG0ufLG1o1l7frmsSLWdKWpsnVubYrIX9WXihtM72lheGn7jGucBtLtxC0SmkrM8YNsueidpnNn0cI4merusjDM9zyJI3iNt1rWUxqc1qQvPOh+nhZJHWG2ER0ceqc40aQTg4OP3H9kg6nue0/dr6AZQMyE+ZVYOLuip6SRgxyB2TopL3C6arM+jqxRxaOsvVsDeshZJJT7z3NF5zjrKi+knpMKepWerrTaR1YazF0cTqhziBk4ioA8cgr7QNj9WssUTiB1UYBNahoGNKnMDKu5ZMj0fqacfazzn0pyVtjG+zA2v7T3lY0DHwVpp/SXrNpmm1PdRg2MYA1nMCviq5oxKySepaJRFE+iKJDo5OHmhzagjbgnvy/O1JI8NxKa10Ees2a0C7o61juujbZpDsErRdJ4SMA/aWuXm/o7tzLZZJ7E80LbxZj2gxxBDhvbJQ+IWz6OaSM0d2XCeI9VO3Y9v3gNjhRw4q6UWtwUk1oWqnaMeLt32a04alACVSxz5GRnj50XahWy0Dut8T8lDLydZTVZPPapFccKTtk6x2gUunPUpqpE8TuGRKcM9KmEsNvQlaUdVhZ7WB/V1/RQkE1zSFVZMnOycIcqopOlnbjjs7c7TKyM//AJg35jwuNI8VgvSjIHWxrB+jhaOBc5xpyotro+0tlmltjyBBC18ULjkWNobRNXYS0AbmryTSmmBabRLKcDI8kA6m5MHg0BQcZONpE5SWxGCWidSqAVQAyiSi60RRMdCgKfoPSHq8zZCCWEFkoGZjcReI/E0gOG9oUKiKJJ1qOj3TRtsEje8HEAG8MntdiyRu5w5EEak7SOjIbQ27aIo5RskY13KuSwHo5knffY3/AGohVsmZje41MYb99ju8W1FMCMSvQLPaqm68XXasatdtuO18DiNmtXp90Q+pV2fobYmGrLO0br0hbwul1KbleMYGgBoAAFAAKAAZABLVS/UxdBJdUluwAVIGzepxjKYpSUCk01oWC1s6u0xh7caVqHNJ1tcKFvgs0eg8zB1cGkLSyLU17nOc0bAbwqOS3lps1ymNQdoxC4E7UNyg6ElGaspOj3RWCyEvYC+Zwo6eShkI1gamDDIU8VU+kHTwjhMUZ7UlW14d6m0DWdtG7aaN9oMvZiJDNcgwLhsjOz8fKpy8i6UwystUjZ6Xhgy6CGdX9zqwcm01bb1aklVzl3ZJLsioASMy/O1PKGtwVLJjUJ9E15oCTkElq6QM4WmYNGOZyCrZZC41JRLIXGp/wmLtcPw6xxt7mHJkcn6E7QmlJLLMyaI9phy1Oae8x24hervt7prmkdHNvm6GWmAHtuaM2vbrc3URq2rxqqstAadmscokgdTU5hqWPGx48jmNSlmw8+vcMeTlfoe/aH0rHaY78J3OacHsdra9uYPmpy890Tpuy254kgk9St1ACCRclNe64GjZRyctI3TkkOFuiLB7+IOkgO91Bej8cN65soOLpmxNPYv0gY8mjGXtpvBoHGuJ8FHstvilFYpI3ja17XeRVnotx7VRTHDGtd+5PFFSlTI5JVG0RHMcBUtNKkVGIBBINaY6s6JArOPuHjJ/U5Za1dIIozcqZJvcwfav8aYNG80UsuNRehHFNy3LdZLTGkZLa42WxV6ut20WgGjGt1xxu1k6yP8AD9KOe9hfpCVtks3uWSfaSfhklGP7LB4rCdJunl6P1bRzeos4FC8C49wOYaB3Aa5947kY8UpslPIoo6dPekbAz1GyOrGyjZnt7hu5Qx0wujWdZ24rBlNohdPHBQVIxSk5O2TbJa6dl2Wo/VTi1UtVYaPnr2T4fRYeL4ZJc8S/Dld8rJQKWiUt5oC5rNR0onxROe5rWCrnuDWja5xoBzRRTuj+mYLJaRLaA91xpLGsAJvnAE1IAoL3NEIuTpBJpI9c0DoptlgZE3Ggq52tzzi5x8fhRS5oA4UI/Oo8RtzWf0B04stseI4y5khyZI2hO26QSDTOlVoutFaa60pl48FocXF0yCaewyEObg7tDUcnU/FXM70mlOk8Nna0SiSvZNGsLzQOzIGrsnku9VEtFga+Rj3AdkOqKYuJF1t46wAXYbXV1KeOfKyM4KSJEulxMwGBpdj943AKgUrXHIjVjVRfUnPxncHDUxopH4g948eQXSwWURsugNrrLRS9TAOdtdQCqklyU5W7HGNKhGtpksj6R9D9bAJ2jtwYnfEe+DwNHeBWj0lpBkMLppDRkYD34VIbrwGNcV5/avSY6QO6uwvfAQWueS7FpqDi1haMCcKlJY3NaDckjGvy4paJkLw4NIy+laV+C70WVqnTJrUZRRdJH7M8R5hTaLharKHihJHBTxSUZpvZClFtNIoXHandU6lbrqbbppzW46KaebYmFs9njnYKlsgZGJ27iXDtjxBG9XcnpahGDbJMRsLomjkKrrx4lz+BWY3jS+J0eVAjUlC1nSnpfDbI7rbDHG+tRMXjrBt7jRXgSsmAtEJNrVUVNJPQQq/0P0ztlmF2OYub7E32rabBexA4EKhCE5RUtwTa2Nc7phE83pbExknvbNKYHHi26WnxT7T0unN3qXvYwAEXhHfJIPZc5gAcMNixy7RyUu54Ek8SKYKifDx+VF0Mr7m0f0kvND54rXMQO002jqoAdYusBJHFQ5PSBO1pZZIoLKw+6jBf+87Cvgsr176UvOpsqaclyRjwJfEiM8rexItttkmdfmkfI72nuLjwFchwUdKgLQtCodZ4XPcGsaXOcaNa0FziTkABiVp7B6PLfLiYhGNsrw3+UVPwWWGBBFQRkQaEHaCMlKselLRE8SR2iZrwa16x5rucCaOG4qM+b5SSrubNvoptVMZoAdnbPxoqLTPRuWwzxMmLHGRrnDqyTQDCrqjDE/Aq9h9KNrLAwxwl+XWUcPG5Wlfgqy22p8zzJK4ve7MnYMgBqA2LnZ82SH6Z9zTCEJax7EWiQtXS6i6uaaaHFavoN0NhtDXWm1NvtLi2OMk3aNwc54GeIIplgsoRU8Fp+inSo2RpjkYXxElwu0vMJ71K4EHPPNTxy5WKUbNTZ+iVlhtLbRCwRvjJaImYMdeFL13U6hNCKDOtVp3NBzAPEAry3T3pSeHgWSFoDT2nTi8XYZNDHdkb6pbJ6XHfprK07THIR8HD5rb0skkmU88U6PUQEqwMHpXsp78M7fCNw+DlKb6ULDr64f8Ai/uoPFNdiXUj5Nokc0HMA+AWIl9KdjHdbO7gxo83BVtp9LbP0VmednWSNaOTQU1hm+wdSPk3+kLGySN0b2B0b+zI2neZrGGa6WKIMbcY27GMGNpQBtBhTZXavILf6UbY/CNsMQ3Nc93Nxp/KrDRXT+19SA8RPdkHuYQ7xDXAE+ASyQeONyFGUZPQj9NLDHDbZGxABrmNkLQKBr31vADVWl6n4lTUXSed0kj5JHFz3mrnHMmn5HgmrFJ27LkqG0RROQkM5TDsngVm1faSlusO/AKhXV9nr9LZj4l20haoCSiF0TMOSEoKEAIiqVLG0Ei8aDWaVpvoh7ATI7e0ChhjO858VEeamtKbtQ3BSprPCG1bK4u2XCKnYoapxKGrin/snNvuBQhIriAVS1QkTA72JtXtG9Xw35/nFUNheA9pO3zWgLdnguP7QvqL6G3h/hCiKJQlosFmgVraJaJ9EUUBlDbrG9zyWMNN9Md4VhZLDZwPtIbW52uk8LW13fZ1U6iKLWuLmlSKejG7Ku3WOMg9TZ5WH2n2hj6fsiMearTo+X2PL6rSPGQ/NAnUUlx2RdkLoRM9ZrAa/bMlLdkbmNdzcHD4Ky9Ssfu9Ig7n2Vw+LAp9EAI9+n4DoRM7bLF2vsWS3dXWXb/8mCt7AOwBRwph2hRS0HJVZeIeRU0ShiUXocox8SfNPohjcAnUVDLBlEtE6iKJDGFqiT3RUFhdie62upTqJrBnx+QU4yoTVlLQ+5J4gLm6F3uVoKIotK4yS7FfS9TO+rv918D9UerP915/VaJACfv0/C+4uijOGzu1xO8CUosu1kg+K0DhiOXP/CcAn79Px/YdFGems2yOTwFK8apBZ3aoT4krRURRL36dbB0VZn+pf7ocijq5PdDktBRNc1HvkvC+4+l6lHcdrh5BPjYKisTht7Kum4hLRRfFyaqv7GsdEdlnZqaOQXUBPoiiytt7k0qORFMef1TqJ9E1ophyQB1SJUJDEQlQl3Aa0Ynl8KpyEJgCEIQAJkuRQhAD0UQhJgBQUITQCFNGZ8EqEAOQUISYAUqRCAGy5JyEJgCKIQkAICEIYDG5+FU9CEwBAQhAAkIqhC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3558" name="Picture 6" descr="https://encrypted-tbn0.gstatic.com/images?q=tbn:ANd9GcRdie2NSyvuqiyopXwMMNrAcOxWoFgh0p0h9iu9UeGDGS954Wup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3206228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7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86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Russia</a:t>
            </a:r>
            <a:endParaRPr lang="sl-SI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063" y="131762"/>
            <a:ext cx="4481775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Doing</a:t>
            </a:r>
            <a:r>
              <a:rPr lang="sl-SI" dirty="0"/>
              <a:t> </a:t>
            </a:r>
            <a:r>
              <a:rPr lang="sl-SI" dirty="0" err="1"/>
              <a:t>business</a:t>
            </a:r>
            <a:r>
              <a:rPr lang="sl-SI" dirty="0"/>
              <a:t> in </a:t>
            </a:r>
            <a:r>
              <a:rPr lang="sl-SI" dirty="0" err="1"/>
              <a:t>Russia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dirty="0"/>
              <a:t>Russia Direct</a:t>
            </a:r>
            <a:br>
              <a:rPr lang="hu-HU" dirty="0"/>
            </a:br>
            <a:r>
              <a:rPr lang="en-US" dirty="0"/>
              <a:t>8 tips on how to deal with Russian business partners</a:t>
            </a:r>
            <a:endParaRPr lang="hu-HU" dirty="0"/>
          </a:p>
          <a:p>
            <a:pPr marL="34290" indent="0">
              <a:buNone/>
            </a:pPr>
            <a:r>
              <a:rPr lang="sl-SI" dirty="0">
                <a:hlinkClick r:id="rId2"/>
              </a:rPr>
              <a:t>https://www.youtube.com/watch?v=SB-30eKjG2A</a:t>
            </a:r>
            <a:endParaRPr lang="sl-SI" dirty="0"/>
          </a:p>
          <a:p>
            <a:endParaRPr lang="sl-SI" dirty="0"/>
          </a:p>
        </p:txBody>
      </p:sp>
      <p:sp>
        <p:nvSpPr>
          <p:cNvPr id="22530" name="AutoShape 2" descr="data:image/jpeg;base64,/9j/4AAQSkZJRgABAQAAAQABAAD/2wCEAAkGBxQSEhUUEhQUFBUVFxgYFBgVFxcVFRUVGBQXFhcUFRUYHCggGBolHBQUITEhJSksLi4uFx8zODMsNygtLisBCgoKDg0OGxAQGiwkICQvLC8sLC8sLCwsLy8sLCwsLCwsLCwsLCwsLCwsLCwsLCwsLCwsLCwsLCwsLCwsLCwsLP/AABEIALcBFAMBIgACEQEDEQH/xAAbAAABBQEBAAAAAAAAAAAAAAACAQMEBQYAB//EAEQQAAIBAgQEAwQHBQYFBQEAAAECEQADBBIhMQUiQVETYXEGMoGRFCNCobHB0VJicpLwM0NTgqLhFRaywvE0Y3OTwyT/xAAZAQADAQEBAAAAAAAAAAAAAAAAAQMCBAX/xAAtEQACAgICAQEGBQUAAAAAAAAAAQIRAyESMUFRBBMiMqHwFHGB0fFCUmGx4f/aAAwDAQACEQMRAD8AqgKNRXAUYFcxY4ClApQKICkAgWliiiligAMtO2LDOYVSx8h/UUDsFBJ2FUPEeNEmE0AERrzd80HmnttoKdWajBy6NQmBJKiVliVABmWVWcrOxMI2gnXQxRf8Nc7a6E6q66A/vKKzV7H3cQAqiApUrlkFCAIyR7sHNB39KdPEXt2mzNeF/PIueJckqYBVjMlQAdD3ocWaWN+S4uWiphgQaCKqsBxolVRoIUQO4A6Dyq4BnUag0NGZQcewIrstHFdFIwNxXRTkUkUANxTtnDs2wn+th3NKignXanZJJ5jlJnL090LEjUryzB6k1SOOUlonPLGHY2uHBJEmVgNoNCZgTPkfltRNgTIAIkglQYBYAxpqeumseU1Jt4YnVMykCAUgQO0QVI8mBHlQi2yklnZi0A5ggGggaIi1r8PLl3ol+IVdFfctlTBBBHQ0MVY3AGHn0308gNgKg5azODj2Wx5FNaGyKSKcIpIrBQbIpCtOEUgWdtSdAPPoKBABZqfY4LcYSQV0JAI52gTCr3PSYrT8E4ctlZ3c+8f+0dhVqlsbxrXPLOk6KLG6PNPqyDDmRuMjaHszDQH1iluYVgofRkOzLquhII7jUEa16XcsahpIj5Ge4pq7ZUiCojaI0jtFL8QvKG8foeYlaEirjj/DPBfl9xpK+R6rVSa6Iu1aJNUNkUJFOEUJFaAaIrqIiupAT1FGBXKKICgZ0UQFKBSxSA4ClilAoooArOOIxtnJqVGYjumoY/DQx2msrfw7qFLCA+qzv5mBt/Xw1HF3IYgFea2V5pEZiQWMCYgnbqBWb44t1b0XWVuUMpQEKVJI0B2gqR/lrUXumUxt3Re+yONvq5Sxl11Yt7qjuxj5AST8CRqeLWRdtxfcaEc6KqHUwBrm0kiq3gOGXD4ZWdlXOBcuMxAEsJAzHSFED596tcIhunMVItj3QwI8UkEFsp1FsAmJ9467AFscpSlS6KuuzJcW9njYU3LTF1UcysAHUdWBGjAddBHnT/s9ic6MN4PymavLjFORzrspb+9EaEHYvA5l3kExEGsz7M2cl7EJsEMAeQdgv3U4t01Izk3E0EUkUcV0UEAIpIo4rooAh3MRDEdtPmAamcNsNd1nIgMZoBZo0OQHQAHTMZ1B0jU0WNuxcfXLzKuY6AFgihtegLD7602ExVsRbtEOygAJbIYgRC5yNEED3mgetWnOUYJR7ZHHijObcukW2Edrf1aX7qmM0TbOkxJGTaaruL4q9K+MwcbK6gLr+y4+yT01IPkdKkthWChhzXA2ZgNA4ICtaWdgAFI21QTuaBsl9GWZU8rbqyHzB1RxoYMEECpLJODTe0Xlihki0tFSbtMW3zT6x9wP51FW9Krm0dpEfvrIcD4q3ypzhpkHSNQRtqMog+hrpzNNHFgTUiQRSRRkUlcx2ARTd3G+CUeJh1Eep1jzgU/FVHtJdKW0IGYi4rDQn3JeSB0gGfKaKsEek4TFBtjIBj411/jXhsVtDPcXfXKiEiQLjwYJEaAMdQYgg1mfZ3jGfBC4MviSbcDbxJ0JE7ZSHI7A1ITLbSS0KoJZ2IGpks7naSSST51xLHUtnTFNrZdXOP4n9q0R+yQ4/wBcn55a7BcVFw5WXJcics5lI6lHgZgJ6gHuBImmbDMU8cqwKwUSDn8L7ZK7hm5Wy7/VqNCSKjYm5yi5bIYr9ZbIMhoEgA9mErPZjVJwvsaS8E/2juq1sjqrL95j86y5FW/tJiVBtxqbx01+yIeY7zl+ZqqIquFfCc8+9jZFARTpFARVTA2RXUUV1AE9RRha4CjArIxAKKKULRAUAIBSgUUUoFAGc9pAsnMJm1yHLmi5n5Y6KfPz+cb2rYfR7YcjxJaCBGVckXPUZsnxB7VbcaUyTMBLebaYIYsSR2yqw/zVluPl2vRcCQECrkBClJJnUkycxO9CVtGoK3R6DxLhbYVFHD8PZLhoacocqAdc5KkmYk5wROgNXdjMVXOAGIGYAlgD1AJGomqXgV76XaS7mGYALdHVbiAZo8m0YeTVNxXEirFTbaR1loII0ZSgMrqRrBkHTSrUaoj8UF5rttAlt8OwIvF4PQwuUnUnSOUz3FZrg9hbWKxVpBChgR10PMRJ7F61eJHi2xcb6pRLHMQeQal9NNhI8u1Yn2axRu4q9cP287QezXJVfgIHwrMloTWrNRFJFHFdFYMARSRTkUkUgKN7CviArgMpurIOoMFYBHaVFaHBC/8ASD7n0YKMsGGVoGgUHb3tT5CBuc5iWIukjUq+YDvlYNHxiPjWpwv1aeIs3FIU8sDkOziTBABzHyBiTpV2tIlCm3+ZbLVFgEuYhnOJsGyV5UdXK3YBPuXUClk0BGwmZUQJnYfiMkL4bS20FjtJJOdVhfP0EbUOOuGwGuyCdkXXnuNoiHTaYk9ACdgazXgpVdmRs4Pw7eRvrfDuXQSwzM6+LcUt5ts3mV86kcKvBw5XXWCYiTrHQTC5RtpEdKJ+S31fKDPdiBJMnSTqde9OcOQiQdCAojQxCxEjQ7dKedJNepDDK7JJFJFGRSRUjoAIqp4/ixaCFlzA+KsdCWssgB1GksJ8quCKreKWQ9yzbZcyk3Cw6wLZ1BGxE794oBED2M4M1w2i924iObl1QhALGxltTm1iTimH+U9xWqwd+39MNjwLpKHMty4TeUQs5gWcqh1IEc2+gqZawy2Vw/hiFWbQJMwLoBBY+d1LQ9Wqfh7jWwWusQunvGRMxPlrA+IohLnGylbJgrI2Ht4pr64UvZe2zK0qDZa5mIModjmEmMpMyQZrRf8AE7c6tE7SjLJJgASNSdNNyY9KiYy5cUuR1GVJ2LsctsfzMJ+NOK9TTMfis/i4Y3Njh7WTtPhEN8c0/MVLYVZ8fwaTagmbI5R0KnKok+UVXMKnjlcSc+xoihIpwihNUMDRFdRkV1ICeBRgUi0YpDFApaUUooA4UVdTGOxQtoWOp2Udz+lAzPe1t+ZQbALmjqeYgHuBIMfpWYV2cjMZgQPSausaxfMxBMczmNACQMzdhJUfEUnA8Al65bU53Vg+cWQTctqAQLh5CCJgwJJHSSAd2oo6IxUVbHvZm5iEulsMM2k3VMC2Une4zEBYJMNIO8TqDtn46AF8XDXpPumyLeKtlgJYI9tpJHmoMa1A4TYv2Pq0wK3bTHMP79LjdLrXvdYkbSAFGyjWZPGuPsAbTIhLAi74OUi3JUi2rsGzsMgzbDWN1kZ529GJJt6K32gxr4m0FzphLVyY+kMRevwdJW2GFu1I94nWB03z3ALLYfE5LggglG1kDMAVM9VMqQezA1eDjq3AbbZBoFBxJDq6rbVRmulStt5RjLKVObVgdSC8KcWoxCrbIhcMzXba5yWzC3IYq1tRnaeg0EiAFya+YONLZdxXVHwTsRDA6e6263FgcyuNG36frUmgi1QMV0UtNudYgn9qAdB5nYT500rdCbrZTtaLOW2BJPwnerjhV29aEC0bibhAyC8J1+rRiMwMzkYqe0ggUNrCK7xCm4IKjOYKdCqSEuQ0kyCVzLtIqXeEqyjKzQQVBDqrEe9dYTB1HKOYjcgQavOVrjH/AKckfhlyYdnjtox4Nq67PqFRLayInOXLhcn74JGtV+LN1z4l4KAoMC26ulhepPUkiJuRH8ImtDY4qy6FMqknM7Q0aGJjVkkiWMEQOWJI7HG40fVL3BRAQ0/vKOZSOh3mlG4y9PzNzlyiZlrJprAWspI11iNSdugnYAHYaVIxNs2mW2LiZUP1gIzNbWOSy9wtBcyvScokwSCzz240PqDv0q0qyR0RheOQFdSgzXVxtUd12Cas+E8Pzc5G4gek/n+QqPw/C+I2vujf8hV7jOLWMPlW46W2YHIHMAgAEHSSFkgT1IMTXPmk/lRWEfI79AVkKMJUiCPL16HzqsucXs2WNnEXkJGheZ0j+/Vf7J43J5TEgicojYHiOIxd67ZW6mHtgyn1brirlhvde2LhgAwRmyyOwNOcVwL4VBbwty3YkwqC2L16852DZwWYk7uSoGszvWcPwSpso1Y89/B2R4njWgBsfEVvkFMk6x1OtQeE8ZsYq8IurKz4NshlYmCGuNmAGaMwCCYEk6mFXiwxLYMW/BvHFAL4pyI9lgPeaRyMIGijm6R3k4Hha4rDxcOHeP7O9hk8NrbqeUgCCjKQJWBqPlXJNcWJKxziuClGIGv6f+KzJq+w3GnF7wMQqA21i9dRsyZmIFskR9UGh5DbGBtULjGEyPpoDrHVSRMGs4rjpmJryVpFARTlA1dBMCupSK6kInCjFNqaMGkMcFLQA0s0AOVRcWm67CQq2195pCA/aLMJI3VRAJmrqaxnGcaTygkJJJEmGckkuR3107CBTS9DcFbHbnELCPKWhdca52YrazkzK4cL7q6AAsJiSKPD4/E4lhZD6OZIVUthiNcz5FGaN9azivrVhg7zIQ6mCNv0PceVa4I6eOtdnpXAsJaw1p/GTMN2OoBBMcynrJ61ZXLeEdvDylXAnIEZmUagF1A5RodDr5Vh7HHb15fDyg7Fgg5mVWUsoWdZAIyjoT8LC1cuX/pKYYgNcvZmvscqIjWbeUdzcnxeQDQyTSlJxOWpL5uyN7V3LWQZbZU6hGJUA5HyNlXeOkyNRsYkUPGOEGwFbcMrMCB0UZmOnSDM+RNa25hAmHt2rxs32tSFdBPISSwZSJGuzKZ223NPcw5FqA1y7bLuiLbLG5ZJWUe0c0MI3EQd9ImswychqfBdkW6ThLyAPmlQXHkTsR8J+NasH7/wrz/jyMl9yU8MMxZVgCFnQCNNIj0jeZrZcGvZrFs/ux8iR+Vbl6hLaTJjNAJ6DWq9LpY+pn+u+w+VPcUu5bZ84HzNQsE1WwR8nF7RLwWNvCllBJQq2blcE5TbuOkquUh5EbkR3ggB3BgZ+ZVOWUU5JVmKBwsMuVCAQ0STp2JNQ8Li5lFBuas2VSodGUZXMOQAhCgSSNQInNTmIsnw8ObgLW5ZrpKmM0XBluy0syuEDGI5JgKNObNkyKTi3o3jhBpSSNXY4jhEQnIFKGGT3JbTQLoJMgiN5HenMbaslG8LMjdFW7cRCZ65dB8qzVp5nwy2UsoGiC2oU5iVUKJ1XUkwSxjXZ/EcQ8M5bgIGXNnBRbYXNlL87TCnVl+yOrSJn72eorf+CnGPbG7d4rooyZZWIUMhBIK6bazsY9aaKKT7oBiAVkR5BZyhT1UAT5QIS7dDPccbO5Zf4QqopjpIQN/moC1ejGCcU2qZwuTUmkxGTKRrIMCTE5tdwOvnttS01iGjUafmOx707vp8K5ci4s7MTtE7huGe7oCbdrUPoM93bW208ixpm3MmIgGr/hfC7VgRaQLMSdSTAgSzEnTp2qPw+AABoI09OlWINebObbO2OiFxbAYbEELfUMV91pKusxIV1II6aUWEfh3DwCwAcyQXdncjfrJAgjXSjvYBWJYmJ3+UV5cpc3sZcCjxbVxVQvCrZ8R7s3frDCGLaqrE6Z9DOU10YafTJ/E20z1mz7T4W8he2QFUgEsSgBIJHM0A7HaqfinALF1hdzXLFxxzPh7mTOI3bQq2kaxPnXmOOx7kWy957zoXM3C922pzAgDxgVKsAukRK67idf7Ne0S38G6iyou4dRltociMCYUrM5RIMjXp3FbyY2qaDcVZqMNgbGEtlEWFY82bma4SNS5PvGP/ABVZxHgaKs2ZtwSSgJyMdtidD2I/Cs17Fe013E4jwbji8p8S7LyHSMsImUQQCdjoNdiIO5xLbioSUscqvZpOzFmgNPYoQzDzNMk12LoiDXUhrqYiWpowaaBog1ZGOTRA01NLNABvsfQ/hWA4mYMf1tW9mo/GvdUFVYFVgMM2mQd61E1F0edqCInSdR6VMtvpWg4Vwa1e8QsAotoW5RvBOgHQaGqlblnraPwuMPurXJXR0Qk5dId4XxDwbgfeJkQDOm2u2sa/jtT3GONeOQ2XKZBOpPMFChhEZTGnX3REayw1yz/hH/7G/SnUtKbZujDM1sGC+a4UBidSNtCPmKLXkbxpvk1sR+O3imUsraQGZZddI0KsoJ/imlfF20a0ttr1yzY1EkISzFmdhlUHKWY8pOuokCKl4XAq9l75WzatIwQls7nMcuyBSSOYamptjB3Ldy9aK4e01m2bpdbAcMgAMqwIMkFY07jSKxzijMsSu6M/xzFHE3cyLPoupPnG47fGtZwK0yWEVxB10O+pqlx97EG4tnxg7sBK2yBleWBtFhHMMuuvUVb8Eb6hP82+8523puVk5w4pIc4wpa3przD86g4RqtyJ0oEsiKrinSOPLj5MHC4xkkAFrbaugbKwMaOh2J0AKmAdDIg5pa4m37yeIra7WoYzEg+Iptj3VMz0Gp6x1TyHyH6U8ls6mNt9NtY6fH5Gszx45y5U0KKyRVaYq4xZRW8TNcYAki3JaADAVgNABsNlmj4nftsyW7bLc8NmLlYZQGTL4RI0zElWjsgncUGSQ0gZVEtMxA1260jW4yiBBGkTG+uncE/fSjghGamr0EnNxcXQDvTWepF1CM05eT3t4HLmgSNTGulJbTyHyH6V0yy14IxwP1IV552E1JR4Ipy4uh+FRS1c2R8jqxw4mjwGMQxDr6Ewfvq4tvO2vprXn2EYHF2lYnIyvpJhnGWAe+laocKtH7JHoSPzrzssYxdHWrovCdKzPGfZjx2tklcouTdElGZCCsh1E51BkTpqRoCadv27VtXY4i4i2v7SLk5CdQCBrOogb604bkWjdGKc21UsWGV+VRJ2Ek6bUoScen9AcLadGP457AX1k4d/GTorkLcHl0VvXT0pr2Z9lMdZcuGtWmYAMlz6xSm8Pl6yAQFMyNx11eH4gX8P668gvAmyXRIuQJIGVjlMaw0E9KRsWA11GxN1TZANyRCqrCVOYaajYTPlOlW9/Oqf+glFvsPAcOa24JW0DqSbVs211jUKXY9N51jarC89QrFnxEDLiLrKwBUglZBEgwdah8TteGkh2LFkXmOaQzqCIPkTU7U5JN/QzGPBOisxjy7etRya64dT6n8aAmu1KkSYU0lBNLTAmTSzTc0s0gDzV2am81dmoAdzV3GR9XbP7n4aUzmqXxITZt6bSPvYfpTQEP2R/tX6nwnhejHMuh/rrWTUJ4p8YOq5jmFsDMNegbSth7LwuIExJVwvk2h/ANWT4vZuJecXQQ+Ykz1nY1hfO/0OnAaT6IcHfN2xDW7mHuthX94Flti4Zn7eVH8jm23Al4H6VZtWb2Ci/YNtFawI5XAi6Ao2JcuSR1bUEAVRcG9oTYtPae2LtsyUUnLkcgqSpgwCGbQd/M1VYPHXLWbwne2GBDBWIBBEQe+nXese7k+/5L8Wa/FYQXMHjlw6kocUDZC7MoNsN4Z2KiG20gU5i+IhXxNy3csm4mFs21Be22a6vM4Ck84EqNNNCBqDFD7NcGt3g9y6srbyiAQskgxmaQQoyxy6yw7Gg9pOGJYuL4chXTMFJkqQxU6nUqcsie9ZUY8uN/ev2FX9Jd2OEJaxD3bRXwxcCpzBsoNnxGVDOpzELPRQ80xwQ/8A89v0P/W1ZjC3mtsGQ5SJ1HYiCPMQTWlwJi1bH7v/AHtVVFrtkMyLKwZPwqRZSZqJgTLfA/iKn2V1IqsOmcsjhagqegMH4kQxntEfGdNaTB22yo4JLZRnG5zHmZgO5O48hFSQkf76j4jrTdu3lEAnrtpuZ0jbfTWqKSow4sC4JW/A3Vhp+1k5gP8ANPxmiIE2xI5cxOuwLqRPaenpRJhwYECANNBt2FOXMOANPl0rV2roVboi3bWaWO+dl+BcgH10We8DsKECAw2Gi9mM3AhaeizIHeCfISDYHYabaDTWRHx1pPC89yCZliYMjUmenwrPNdjpjF5d/hUDDrmcL3P3VZ3RVTwx/rrfmw+/SpPwbQmDGXG2ZEytwR21Xm/Kr3jt25YKYhWZrds/X2xt4bDKbggSSskwZGvSqy+SmMw5UZi6upHlyHN+NawKCIIkEQQdQQdCCK4fadTTOqHSKDFXRZXx7dsXU8e41/KAWZHVilyeoVbg30g9NxCa1ZW1i7mGf6i5h2lZhVvkHKqg7Nl+zvzL0IrTcJ4amHTJazZZnmYtB207DQfKnrrrYtswUKqBnIQBZ3YwBpJM6+dS94r0bsydi6r2uGqrKWQozgEHw1S1Ll/2RpGsUGFxuU38VoynFhMu8oAES4pH2hmJA2PkYItbPHL2ZDcy5HZVAAcFc55TLb9DqF2PWAbrEWVcQ6q47MAw+8Vpy49r7sbZQe0eOAs3whAyKULf+6VlbaD9oSpJ6DbXVQ4qMqWUMk501JJMpDNJPUhT86lY3gdtg5RQjXCC7RmzAMGK6nlUlRMRTPG7nNbWN2LT/CjH57VrE1yikTl0Z+42p9T+NAWpt31PrQlq7jnDL11NZq6kIvfoL0n0B+1ajw6Xw61xCzKnAP2pP+Hv2rWeHS+FRxCzInh79qnYy0fBHkYP3E/fWh8KqniNvkuDs35A0VQWUHBTlxFsxPNHzBWfvqi9rMOUxVzMwaTI8gdYPb/zV3hrvh3FeJysCfTr901D9uuHhL2cNrd5o6r/AF+lTesn6HRgeyiu4O4q5ijBYUyQYh5yGfPKY7wafs8ExDRlsuZiNvtBSus9Q6/zDvV5xDiGHdHth+QgqOS5OW1iw9iOXc2XvDygAxNJj+L2SWKXW/8AT3LS8txecXw9tgIhZUQNdAqgx0XOXodXJkbhK4rDBmRFyshzhyjIyhPEkgOCDkbMO4PWjx3DcTiLge9kUt4arJyrDxlW2BMhc2o3EHcipI4xaKJBdmt2vDXKvIS2FS0SQSJIuKNYnL6AVI+lktnTD32UMClplPhqwvC+XzkQCHbEIsbACdyKxbu6MtsphwTLkzM3P0CxH1Iu6sevOgiO/ari1hHZLZA08NPwqpv8ZuKMgQKUgGedpS2LWpOmwPTc16FwfDxYtSNci/gKrFSfZz5mzN4HCsrSRpBqxs7/AAq3xtnkb+uoqot71WKOVj69T2kn4CTThQDeBpOsDQZpOv8AA38poMnl29TpcH/6D+WluCQdDJW4Ps7vaCjrsCCPTXrFScpX0apBZTOm8xHnJWPmrD4GkPMBpoRI7EDrPxow4DKYMKVPTo9wt11gOP8AVG9N2tFUbCFzCJ5gAhA8iFBPppR7ydUHFdjYRtIjWPvJA9NVPyNJuPl94n7vxp4XIiAeXLG3Rrp6f/IvyNNdIAj0P8PSPI/PypKU34HSI97b51UcNw7rdQkaBgT8KvFWWUeY/GrDE4cZWgdKq0ZRk3LticPlMNmbU7BYEj8K12Mxy2RLBohzyiTCW2uHSeyGPOKyHEbDq1ptVPiqA3bNofnWoxKJcfW4BlKgqRA5MzPExurwSJGlcXtKVqzpg9ImXseiMFYmSucAAty5lWeXzYfOhPELLjKWkOFEFXAPiEIo1H2iwA9aipw25IbOjRbKLuvK1m2pPWZe0jeQneaL6A4uWnAU+GllYJMcrnxDBETlMqTrI6a1zVH1NkLB8MwyMjC6WCq9y0rtyqqkZrgBEkLIAPT51anG2zENuYEAnU3PCjQaHPKx3Bqtt8IfKi3UFxFRZAJDC4UazcUHSUK3A0yCMh0JIh0YS6XV3iQVPvRot+7cGYLozZWtSe4Yjzbp9sbH/pqEAgkglVBgiS2q7+tVHGWPi2x0Cu3x5V/BzUixgLirbQukIVMSSTHgmBI/aS/8GHnEXFgtiSDsq2gvlnclv+gVbBFc9E59Gd+jv2NIcO/Y1szhh2FD9HHau+jmsxv0duxrq2P0cdq6igsuAtFlrjXTTAUClihmlzUAFFQcVYnP5sCf5QPyqZnoLerOPJT+I/IUAY7HYaCdNCdOvqKL2uspcwtu84IuRlEdRJBJ/rrWkv4YNrAPcETP+9NHApet+BcmJlTEEf1rUcmql6FMbpnkzKfP+bsTUnh+MNp8wWeVl3KkBlKkqymVYToRUrjWB8G69v8AZOnpA/OflUO0lb7PQSTRfr7VXiSQloE7mD1Cg/b7In8opvGcdxLqTIUGQSF0MlpEkHu437+dNcJRftWnfWQVzGPJlBAYfEHzM6TOP37hspbNorbtsQrsuUtAYKQuVcgguYg+8dam4xTqjD76KFbZd/2mZvmzH8ya9hwSZbaDeFA+QivNPZrh7XbwbQLaKu8yDG4jTrFehYe+coqiezmzvdErGLyN6VRBatbt6VPpVeq1tOnZzNWc1wgwAD6MAYPdT50uc/sN/pPWO9Bew5YyMkxHMszqCDIIOmvxin8LayqBAG85dBJJJgdO/wAaGqYJjXifut8v9/Ku8Un7DdOg/X+oo7waZUiI2jWZ39I0/Wo6rnJPaQrCNCQQdSDI1nQbga9subWgpMMsf2D8So+O9NByw5cnnzZupHQfun5Gpbg5YB1jcjr3imLVgg7iOwUKJ9fWT8TWkr0D0HZX6xfWrHEmEY9gT+dVoMMD/W1O4i9Kt6H8KH2C6Kv2iYNhLumwU+kOuo8wJq7t4YsoIuMJVdwrjQGYzDrOpn7IqtRQVgiQQQR3BkRTfsrfFtrth21tt9XmOvhEApr8/nXN7RFuNrwXxvRoYcaKEjoNV0+RFRMfgTcILKdAByuI0JOqshDe8dxt8Zsk1qv4jhrhYNavm2eqtDIwHlBKnXcA+h2rz49lSIvCwGbldiRMG6pOUspJGkgFlg95NT7jv0QfFwPy9Kz+E4A9zEJir1xrbBQBazZmUryCbkiQRLbAyx2rUNWsmvNgVt3DsWLHJoRlOSSFE6STvzHXzPeq7h2Gm5dcmfr2j/IqqF8gCG++pnH8SUssUMO0Lb7l2ICwPiT8KOxghZt20WSFBkndmYlmY+ZJJ+NdnssNcmSyMeIoStJNdXWREK11LFdTAtMlCVqTkpClICMVoSKkm3QG3QBFY0WFPM38P4H/AHo3t0FgQ48wR+f5UAJcqM7deop3EXR3qI1wef5UmBJa3bvyrIueDBP5dqxjezrWFc3rZKA/2iE+IBtKg8pgFiRrqB0BnTi52jy/qakW+IdH5gdwd/nUXBx+Xr0/YtDK0Yy3jjbtZbOI5ZnL4YzZiGO58wemxo7jNcInxMTL/VnIFtFpILMAOkjy1Na10wzoUNuFJnQDfv60S4tLahbSQq6Lpt+lZS9I7+/JV5lREXALYDgMWZyMxPZfdURsB2p9H0rkTPrr3M9fQ9aeXD1aMaRzSlydjRem0FS/o1Ni1WjIIFFRFaQVtNPTMtPwKum4muZx0X0riKQqKXuld39Q5sbikaj8qXLTbS0gSb7ITmDQO+h9Kk+DJpGwxqZojWTpUHi3DheUkCLqjkYaHvlPrr6TVlcs5QDrr2rkIG4NA02naGOG+0SXMlp81u6CB1EEbyNiInQ9++tXGJwuePFtrcjYgkA6HdfPXyho71ScRwqXVgyCDKsPeU+X6VCyYq2VZbviZfssAsj1neueeBN3HR0RmmaROHopJW00qwglozQdwSdQMoPxpnH8WSy319wKYJCDt59SdPv+dHexOLusGLLZyjQaNPrAp7A4QKxuXT4tw/aIELHRR09fwrMfZ/7mEpJDvCsMb1w4m6GEsTYRiYRYAD5f2jr+PaL7FHRRTGFuhzA3NOu4ckjYaV1rRzydsbAogKdW3Ti2qYhjJXVJ8KuoAsQKILRBaICmIDJSG1ToFFFAEVsPUDiNghToT6b1dCiJoAxL3yDJ19da7x0O4+RP6GtbdwFtt0HqNPwqDd9nrR2Lr6EfgRSoDNXcVaG5YfEH7opHvWwJJaPh+VXtz2Vtn+8ufJf0oR7I2/8AFu/6Y/CmBQjHWuhn4/llpxMX2hR30/OtAnsvYG5uN6tH4CpuH4Jh01FpSe7Sx+80qApuF2g50DOR9r7I9POtAmC71JGggAD0paYEK5he1UmNzI3ae+xrT0joDoQCPPWgDJ/Sh1BoheTvV7d4PZb7OX+EkfdtUZvZ9OjuP5T+VFAVviJ+0KQ3E/aFT/8Al0f4h/lH60v/AC6P8Q/BQPzpAVZvJ3mgbF9h86uk9nrY3Zz8QPwFTLHDbSe6gnudT99MCt4bhCVkg661Nfhwip1ITQBnMbgnUGAR2IEg/wAQH41UnEHUOgPms/lW4mmb2HRveRW9QKVDMV9Itno4+KmhfE2x1f5D9a1d3g1lt7Y+BYfgajv7OWD0f+c0uIWZk4q13f8AlA/OiGItjUKxPnH5Vof+XLHZ/wCc05b4FYX+7n1Zj+dFBZmVvljAET0H+2prQ4HCmBIirKzhkT3EVfQCnCaaQiMLEUuWnTQkUwGyK6jIrqAJkUUV1dQB0UsV1dQAsUsV1dQAsVwrq6mB0UsUtdSASKUCurqBnRXRXV1ACRSxXV1Ajororq6gDororq6gBIpK6uoAQikiurqAEikIrq6gBIpCK6uoGJFCRS11AAxSEV1dQIEikIrq6gASK6ur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32" name="AutoShape 4" descr="data:image/jpeg;base64,/9j/4AAQSkZJRgABAQAAAQABAAD/2wCEAAkGBxQSEhUUEhQUFBUVFxgYFBgVFxcVFRUVGBQXFhcUFRUYHCggGBolHBQUITEhJSksLi4uFx8zODMsNygtLisBCgoKDg0OGxAQGiwkICQvLC8sLC8sLCwsLy8sLCwsLCwsLCwsLCwsLCwsLCwsLCwsLCwsLCwsLCwsLCwsLCwsLP/AABEIALcBFAMBIgACEQEDEQH/xAAbAAABBQEBAAAAAAAAAAAAAAACAQMEBQYAB//EAEQQAAIBAgQEAwQHBQYFBQEAAAECEQADBBIhMQUiQVETYXEGMoGRFCNCobHB0VJicpLwM0NTgqLhFRaywvE0Y3OTwyT/xAAZAQADAQEBAAAAAAAAAAAAAAAAAQMCBAX/xAAtEQACAgICAQEGBQUAAAAAAAAAAQIRAyESMUFRBBMiMqHwFHGB0fFCUmGx4f/aAAwDAQACEQMRAD8AqgKNRXAUYFcxY4ClApQKICkAgWliiiligAMtO2LDOYVSx8h/UUDsFBJ2FUPEeNEmE0AERrzd80HmnttoKdWajBy6NQmBJKiVliVABmWVWcrOxMI2gnXQxRf8Nc7a6E6q66A/vKKzV7H3cQAqiApUrlkFCAIyR7sHNB39KdPEXt2mzNeF/PIueJckqYBVjMlQAdD3ocWaWN+S4uWiphgQaCKqsBxolVRoIUQO4A6Dyq4BnUag0NGZQcewIrstHFdFIwNxXRTkUkUANxTtnDs2wn+th3NKignXanZJJ5jlJnL090LEjUryzB6k1SOOUlonPLGHY2uHBJEmVgNoNCZgTPkfltRNgTIAIkglQYBYAxpqeumseU1Jt4YnVMykCAUgQO0QVI8mBHlQi2yklnZi0A5ggGggaIi1r8PLl3ol+IVdFfctlTBBBHQ0MVY3AGHn0308gNgKg5azODj2Wx5FNaGyKSKcIpIrBQbIpCtOEUgWdtSdAPPoKBABZqfY4LcYSQV0JAI52gTCr3PSYrT8E4ctlZ3c+8f+0dhVqlsbxrXPLOk6KLG6PNPqyDDmRuMjaHszDQH1iluYVgofRkOzLquhII7jUEa16XcsahpIj5Ge4pq7ZUiCojaI0jtFL8QvKG8foeYlaEirjj/DPBfl9xpK+R6rVSa6Iu1aJNUNkUJFOEUJFaAaIrqIiupAT1FGBXKKICgZ0UQFKBSxSA4ClilAoooArOOIxtnJqVGYjumoY/DQx2msrfw7qFLCA+qzv5mBt/Xw1HF3IYgFea2V5pEZiQWMCYgnbqBWb44t1b0XWVuUMpQEKVJI0B2gqR/lrUXumUxt3Re+yONvq5Sxl11Yt7qjuxj5AST8CRqeLWRdtxfcaEc6KqHUwBrm0kiq3gOGXD4ZWdlXOBcuMxAEsJAzHSFED596tcIhunMVItj3QwI8UkEFsp1FsAmJ9467AFscpSlS6KuuzJcW9njYU3LTF1UcysAHUdWBGjAddBHnT/s9ic6MN4PymavLjFORzrspb+9EaEHYvA5l3kExEGsz7M2cl7EJsEMAeQdgv3U4t01Izk3E0EUkUcV0UEAIpIo4rooAh3MRDEdtPmAamcNsNd1nIgMZoBZo0OQHQAHTMZ1B0jU0WNuxcfXLzKuY6AFgihtegLD7602ExVsRbtEOygAJbIYgRC5yNEED3mgetWnOUYJR7ZHHijObcukW2Edrf1aX7qmM0TbOkxJGTaaruL4q9K+MwcbK6gLr+y4+yT01IPkdKkthWChhzXA2ZgNA4ICtaWdgAFI21QTuaBsl9GWZU8rbqyHzB1RxoYMEECpLJODTe0Xlihki0tFSbtMW3zT6x9wP51FW9Krm0dpEfvrIcD4q3ypzhpkHSNQRtqMog+hrpzNNHFgTUiQRSRRkUlcx2ARTd3G+CUeJh1Eep1jzgU/FVHtJdKW0IGYi4rDQn3JeSB0gGfKaKsEek4TFBtjIBj411/jXhsVtDPcXfXKiEiQLjwYJEaAMdQYgg1mfZ3jGfBC4MviSbcDbxJ0JE7ZSHI7A1ITLbSS0KoJZ2IGpks7naSSST51xLHUtnTFNrZdXOP4n9q0R+yQ4/wBcn55a7BcVFw5WXJcics5lI6lHgZgJ6gHuBImmbDMU8cqwKwUSDn8L7ZK7hm5Wy7/VqNCSKjYm5yi5bIYr9ZbIMhoEgA9mErPZjVJwvsaS8E/2juq1sjqrL95j86y5FW/tJiVBtxqbx01+yIeY7zl+ZqqIquFfCc8+9jZFARTpFARVTA2RXUUV1AE9RRha4CjArIxAKKKULRAUAIBSgUUUoFAGc9pAsnMJm1yHLmi5n5Y6KfPz+cb2rYfR7YcjxJaCBGVckXPUZsnxB7VbcaUyTMBLebaYIYsSR2yqw/zVluPl2vRcCQECrkBClJJnUkycxO9CVtGoK3R6DxLhbYVFHD8PZLhoacocqAdc5KkmYk5wROgNXdjMVXOAGIGYAlgD1AJGomqXgV76XaS7mGYALdHVbiAZo8m0YeTVNxXEirFTbaR1loII0ZSgMrqRrBkHTSrUaoj8UF5rttAlt8OwIvF4PQwuUnUnSOUz3FZrg9hbWKxVpBChgR10PMRJ7F61eJHi2xcb6pRLHMQeQal9NNhI8u1Yn2axRu4q9cP287QezXJVfgIHwrMloTWrNRFJFHFdFYMARSRTkUkUgKN7CviArgMpurIOoMFYBHaVFaHBC/8ASD7n0YKMsGGVoGgUHb3tT5CBuc5iWIukjUq+YDvlYNHxiPjWpwv1aeIs3FIU8sDkOziTBABzHyBiTpV2tIlCm3+ZbLVFgEuYhnOJsGyV5UdXK3YBPuXUClk0BGwmZUQJnYfiMkL4bS20FjtJJOdVhfP0EbUOOuGwGuyCdkXXnuNoiHTaYk9ACdgazXgpVdmRs4Pw7eRvrfDuXQSwzM6+LcUt5ts3mV86kcKvBw5XXWCYiTrHQTC5RtpEdKJ+S31fKDPdiBJMnSTqde9OcOQiQdCAojQxCxEjQ7dKedJNepDDK7JJFJFGRSRUjoAIqp4/ixaCFlzA+KsdCWssgB1GksJ8quCKreKWQ9yzbZcyk3Cw6wLZ1BGxE794oBED2M4M1w2i924iObl1QhALGxltTm1iTimH+U9xWqwd+39MNjwLpKHMty4TeUQs5gWcqh1IEc2+gqZawy2Vw/hiFWbQJMwLoBBY+d1LQ9Wqfh7jWwWusQunvGRMxPlrA+IohLnGylbJgrI2Ht4pr64UvZe2zK0qDZa5mIModjmEmMpMyQZrRf8AE7c6tE7SjLJJgASNSdNNyY9KiYy5cUuR1GVJ2LsctsfzMJ+NOK9TTMfis/i4Y3Njh7WTtPhEN8c0/MVLYVZ8fwaTagmbI5R0KnKok+UVXMKnjlcSc+xoihIpwihNUMDRFdRkV1ICeBRgUi0YpDFApaUUooA4UVdTGOxQtoWOp2Udz+lAzPe1t+ZQbALmjqeYgHuBIMfpWYV2cjMZgQPSausaxfMxBMczmNACQMzdhJUfEUnA8Al65bU53Vg+cWQTctqAQLh5CCJgwJJHSSAd2oo6IxUVbHvZm5iEulsMM2k3VMC2Une4zEBYJMNIO8TqDtn46AF8XDXpPumyLeKtlgJYI9tpJHmoMa1A4TYv2Pq0wK3bTHMP79LjdLrXvdYkbSAFGyjWZPGuPsAbTIhLAi74OUi3JUi2rsGzsMgzbDWN1kZ529GJJt6K32gxr4m0FzphLVyY+kMRevwdJW2GFu1I94nWB03z3ALLYfE5LggglG1kDMAVM9VMqQezA1eDjq3AbbZBoFBxJDq6rbVRmulStt5RjLKVObVgdSC8KcWoxCrbIhcMzXba5yWzC3IYq1tRnaeg0EiAFya+YONLZdxXVHwTsRDA6e6263FgcyuNG36frUmgi1QMV0UtNudYgn9qAdB5nYT500rdCbrZTtaLOW2BJPwnerjhV29aEC0bibhAyC8J1+rRiMwMzkYqe0ggUNrCK7xCm4IKjOYKdCqSEuQ0kyCVzLtIqXeEqyjKzQQVBDqrEe9dYTB1HKOYjcgQavOVrjH/AKckfhlyYdnjtox4Nq67PqFRLayInOXLhcn74JGtV+LN1z4l4KAoMC26ulhepPUkiJuRH8ImtDY4qy6FMqknM7Q0aGJjVkkiWMEQOWJI7HG40fVL3BRAQ0/vKOZSOh3mlG4y9PzNzlyiZlrJprAWspI11iNSdugnYAHYaVIxNs2mW2LiZUP1gIzNbWOSy9wtBcyvScokwSCzz240PqDv0q0qyR0RheOQFdSgzXVxtUd12Cas+E8Pzc5G4gek/n+QqPw/C+I2vujf8hV7jOLWMPlW46W2YHIHMAgAEHSSFkgT1IMTXPmk/lRWEfI79AVkKMJUiCPL16HzqsucXs2WNnEXkJGheZ0j+/Vf7J43J5TEgicojYHiOIxd67ZW6mHtgyn1brirlhvde2LhgAwRmyyOwNOcVwL4VBbwty3YkwqC2L16852DZwWYk7uSoGszvWcPwSpso1Y89/B2R4njWgBsfEVvkFMk6x1OtQeE8ZsYq8IurKz4NshlYmCGuNmAGaMwCCYEk6mFXiwxLYMW/BvHFAL4pyI9lgPeaRyMIGijm6R3k4Hha4rDxcOHeP7O9hk8NrbqeUgCCjKQJWBqPlXJNcWJKxziuClGIGv6f+KzJq+w3GnF7wMQqA21i9dRsyZmIFskR9UGh5DbGBtULjGEyPpoDrHVSRMGs4rjpmJryVpFARTlA1dBMCupSK6kInCjFNqaMGkMcFLQA0s0AOVRcWm67CQq2195pCA/aLMJI3VRAJmrqaxnGcaTygkJJJEmGckkuR3107CBTS9DcFbHbnELCPKWhdca52YrazkzK4cL7q6AAsJiSKPD4/E4lhZD6OZIVUthiNcz5FGaN9azivrVhg7zIQ6mCNv0PceVa4I6eOtdnpXAsJaw1p/GTMN2OoBBMcynrJ61ZXLeEdvDylXAnIEZmUagF1A5RodDr5Vh7HHb15fDyg7Fgg5mVWUsoWdZAIyjoT8LC1cuX/pKYYgNcvZmvscqIjWbeUdzcnxeQDQyTSlJxOWpL5uyN7V3LWQZbZU6hGJUA5HyNlXeOkyNRsYkUPGOEGwFbcMrMCB0UZmOnSDM+RNa25hAmHt2rxs32tSFdBPISSwZSJGuzKZ223NPcw5FqA1y7bLuiLbLG5ZJWUe0c0MI3EQd9ImswychqfBdkW6ThLyAPmlQXHkTsR8J+NasH7/wrz/jyMl9yU8MMxZVgCFnQCNNIj0jeZrZcGvZrFs/ux8iR+Vbl6hLaTJjNAJ6DWq9LpY+pn+u+w+VPcUu5bZ84HzNQsE1WwR8nF7RLwWNvCllBJQq2blcE5TbuOkquUh5EbkR3ggB3BgZ+ZVOWUU5JVmKBwsMuVCAQ0STp2JNQ8Li5lFBuas2VSodGUZXMOQAhCgSSNQInNTmIsnw8ObgLW5ZrpKmM0XBluy0syuEDGI5JgKNObNkyKTi3o3jhBpSSNXY4jhEQnIFKGGT3JbTQLoJMgiN5HenMbaslG8LMjdFW7cRCZ65dB8qzVp5nwy2UsoGiC2oU5iVUKJ1XUkwSxjXZ/EcQ8M5bgIGXNnBRbYXNlL87TCnVl+yOrSJn72eorf+CnGPbG7d4rooyZZWIUMhBIK6bazsY9aaKKT7oBiAVkR5BZyhT1UAT5QIS7dDPccbO5Zf4QqopjpIQN/moC1ejGCcU2qZwuTUmkxGTKRrIMCTE5tdwOvnttS01iGjUafmOx707vp8K5ci4s7MTtE7huGe7oCbdrUPoM93bW208ixpm3MmIgGr/hfC7VgRaQLMSdSTAgSzEnTp2qPw+AABoI09OlWINebObbO2OiFxbAYbEELfUMV91pKusxIV1II6aUWEfh3DwCwAcyQXdncjfrJAgjXSjvYBWJYmJ3+UV5cpc3sZcCjxbVxVQvCrZ8R7s3frDCGLaqrE6Z9DOU10YafTJ/E20z1mz7T4W8he2QFUgEsSgBIJHM0A7HaqfinALF1hdzXLFxxzPh7mTOI3bQq2kaxPnXmOOx7kWy957zoXM3C922pzAgDxgVKsAukRK67idf7Ne0S38G6iyou4dRltociMCYUrM5RIMjXp3FbyY2qaDcVZqMNgbGEtlEWFY82bma4SNS5PvGP/ABVZxHgaKs2ZtwSSgJyMdtidD2I/Cs17Fe013E4jwbji8p8S7LyHSMsImUQQCdjoNdiIO5xLbioSUscqvZpOzFmgNPYoQzDzNMk12LoiDXUhrqYiWpowaaBog1ZGOTRA01NLNABvsfQ/hWA4mYMf1tW9mo/GvdUFVYFVgMM2mQd61E1F0edqCInSdR6VMtvpWg4Vwa1e8QsAotoW5RvBOgHQaGqlblnraPwuMPurXJXR0Qk5dId4XxDwbgfeJkQDOm2u2sa/jtT3GONeOQ2XKZBOpPMFChhEZTGnX3REayw1yz/hH/7G/SnUtKbZujDM1sGC+a4UBidSNtCPmKLXkbxpvk1sR+O3imUsraQGZZddI0KsoJ/imlfF20a0ttr1yzY1EkISzFmdhlUHKWY8pOuokCKl4XAq9l75WzatIwQls7nMcuyBSSOYamptjB3Ldy9aK4e01m2bpdbAcMgAMqwIMkFY07jSKxzijMsSu6M/xzFHE3cyLPoupPnG47fGtZwK0yWEVxB10O+pqlx97EG4tnxg7sBK2yBleWBtFhHMMuuvUVb8Eb6hP82+8523puVk5w4pIc4wpa3przD86g4RqtyJ0oEsiKrinSOPLj5MHC4xkkAFrbaugbKwMaOh2J0AKmAdDIg5pa4m37yeIra7WoYzEg+Iptj3VMz0Gp6x1TyHyH6U8ls6mNt9NtY6fH5Gszx45y5U0KKyRVaYq4xZRW8TNcYAki3JaADAVgNABsNlmj4nftsyW7bLc8NmLlYZQGTL4RI0zElWjsgncUGSQ0gZVEtMxA1260jW4yiBBGkTG+uncE/fSjghGamr0EnNxcXQDvTWepF1CM05eT3t4HLmgSNTGulJbTyHyH6V0yy14IxwP1IV552E1JR4Ipy4uh+FRS1c2R8jqxw4mjwGMQxDr6Ewfvq4tvO2vprXn2EYHF2lYnIyvpJhnGWAe+laocKtH7JHoSPzrzssYxdHWrovCdKzPGfZjx2tklcouTdElGZCCsh1E51BkTpqRoCadv27VtXY4i4i2v7SLk5CdQCBrOogb604bkWjdGKc21UsWGV+VRJ2Ek6bUoScen9AcLadGP457AX1k4d/GTorkLcHl0VvXT0pr2Z9lMdZcuGtWmYAMlz6xSm8Pl6yAQFMyNx11eH4gX8P668gvAmyXRIuQJIGVjlMaw0E9KRsWA11GxN1TZANyRCqrCVOYaajYTPlOlW9/Oqf+glFvsPAcOa24JW0DqSbVs211jUKXY9N51jarC89QrFnxEDLiLrKwBUglZBEgwdah8TteGkh2LFkXmOaQzqCIPkTU7U5JN/QzGPBOisxjy7etRya64dT6n8aAmu1KkSYU0lBNLTAmTSzTc0s0gDzV2am81dmoAdzV3GR9XbP7n4aUzmqXxITZt6bSPvYfpTQEP2R/tX6nwnhejHMuh/rrWTUJ4p8YOq5jmFsDMNegbSth7LwuIExJVwvk2h/ANWT4vZuJecXQQ+Ykz1nY1hfO/0OnAaT6IcHfN2xDW7mHuthX94Flti4Zn7eVH8jm23Al4H6VZtWb2Ci/YNtFawI5XAi6Ao2JcuSR1bUEAVRcG9oTYtPae2LtsyUUnLkcgqSpgwCGbQd/M1VYPHXLWbwne2GBDBWIBBEQe+nXese7k+/5L8Wa/FYQXMHjlw6kocUDZC7MoNsN4Z2KiG20gU5i+IhXxNy3csm4mFs21Be22a6vM4Ck84EqNNNCBqDFD7NcGt3g9y6srbyiAQskgxmaQQoyxy6yw7Gg9pOGJYuL4chXTMFJkqQxU6nUqcsie9ZUY8uN/ev2FX9Jd2OEJaxD3bRXwxcCpzBsoNnxGVDOpzELPRQ80xwQ/8A89v0P/W1ZjC3mtsGQ5SJ1HYiCPMQTWlwJi1bH7v/AHtVVFrtkMyLKwZPwqRZSZqJgTLfA/iKn2V1IqsOmcsjhagqegMH4kQxntEfGdNaTB22yo4JLZRnG5zHmZgO5O48hFSQkf76j4jrTdu3lEAnrtpuZ0jbfTWqKSow4sC4JW/A3Vhp+1k5gP8ANPxmiIE2xI5cxOuwLqRPaenpRJhwYECANNBt2FOXMOANPl0rV2roVboi3bWaWO+dl+BcgH10We8DsKECAw2Gi9mM3AhaeizIHeCfISDYHYabaDTWRHx1pPC89yCZliYMjUmenwrPNdjpjF5d/hUDDrmcL3P3VZ3RVTwx/rrfmw+/SpPwbQmDGXG2ZEytwR21Xm/Kr3jt25YKYhWZrds/X2xt4bDKbggSSskwZGvSqy+SmMw5UZi6upHlyHN+NawKCIIkEQQdQQdCCK4fadTTOqHSKDFXRZXx7dsXU8e41/KAWZHVilyeoVbg30g9NxCa1ZW1i7mGf6i5h2lZhVvkHKqg7Nl+zvzL0IrTcJ4amHTJazZZnmYtB207DQfKnrrrYtswUKqBnIQBZ3YwBpJM6+dS94r0bsydi6r2uGqrKWQozgEHw1S1Ll/2RpGsUGFxuU38VoynFhMu8oAES4pH2hmJA2PkYItbPHL2ZDcy5HZVAAcFc55TLb9DqF2PWAbrEWVcQ6q47MAw+8Vpy49r7sbZQe0eOAs3whAyKULf+6VlbaD9oSpJ6DbXVQ4qMqWUMk501JJMpDNJPUhT86lY3gdtg5RQjXCC7RmzAMGK6nlUlRMRTPG7nNbWN2LT/CjH57VrE1yikTl0Z+42p9T+NAWpt31PrQlq7jnDL11NZq6kIvfoL0n0B+1ajw6Xw61xCzKnAP2pP+Hv2rWeHS+FRxCzInh79qnYy0fBHkYP3E/fWh8KqniNvkuDs35A0VQWUHBTlxFsxPNHzBWfvqi9rMOUxVzMwaTI8gdYPb/zV3hrvh3FeJysCfTr901D9uuHhL2cNrd5o6r/AF+lTesn6HRgeyiu4O4q5ijBYUyQYh5yGfPKY7wafs8ExDRlsuZiNvtBSus9Q6/zDvV5xDiGHdHth+QgqOS5OW1iw9iOXc2XvDygAxNJj+L2SWKXW/8AT3LS8txecXw9tgIhZUQNdAqgx0XOXodXJkbhK4rDBmRFyshzhyjIyhPEkgOCDkbMO4PWjx3DcTiLge9kUt4arJyrDxlW2BMhc2o3EHcipI4xaKJBdmt2vDXKvIS2FS0SQSJIuKNYnL6AVI+lktnTD32UMClplPhqwvC+XzkQCHbEIsbACdyKxbu6MtsphwTLkzM3P0CxH1Iu6sevOgiO/ari1hHZLZA08NPwqpv8ZuKMgQKUgGedpS2LWpOmwPTc16FwfDxYtSNci/gKrFSfZz5mzN4HCsrSRpBqxs7/AAq3xtnkb+uoqot71WKOVj69T2kn4CTThQDeBpOsDQZpOv8AA38poMnl29TpcH/6D+WluCQdDJW4Ps7vaCjrsCCPTXrFScpX0apBZTOm8xHnJWPmrD4GkPMBpoRI7EDrPxow4DKYMKVPTo9wt11gOP8AVG9N2tFUbCFzCJ5gAhA8iFBPppR7ydUHFdjYRtIjWPvJA9NVPyNJuPl94n7vxp4XIiAeXLG3Rrp6f/IvyNNdIAj0P8PSPI/PypKU34HSI97b51UcNw7rdQkaBgT8KvFWWUeY/GrDE4cZWgdKq0ZRk3LticPlMNmbU7BYEj8K12Mxy2RLBohzyiTCW2uHSeyGPOKyHEbDq1ptVPiqA3bNofnWoxKJcfW4BlKgqRA5MzPExurwSJGlcXtKVqzpg9ImXseiMFYmSucAAty5lWeXzYfOhPELLjKWkOFEFXAPiEIo1H2iwA9aipw25IbOjRbKLuvK1m2pPWZe0jeQneaL6A4uWnAU+GllYJMcrnxDBETlMqTrI6a1zVH1NkLB8MwyMjC6WCq9y0rtyqqkZrgBEkLIAPT51anG2zENuYEAnU3PCjQaHPKx3Bqtt8IfKi3UFxFRZAJDC4UazcUHSUK3A0yCMh0JIh0YS6XV3iQVPvRot+7cGYLozZWtSe4Yjzbp9sbH/pqEAgkglVBgiS2q7+tVHGWPi2x0Cu3x5V/BzUixgLirbQukIVMSSTHgmBI/aS/8GHnEXFgtiSDsq2gvlnclv+gVbBFc9E59Gd+jv2NIcO/Y1szhh2FD9HHau+jmsxv0duxrq2P0cdq6igsuAtFlrjXTTAUClihmlzUAFFQcVYnP5sCf5QPyqZnoLerOPJT+I/IUAY7HYaCdNCdOvqKL2uspcwtu84IuRlEdRJBJ/rrWkv4YNrAPcETP+9NHApet+BcmJlTEEf1rUcmql6FMbpnkzKfP+bsTUnh+MNp8wWeVl3KkBlKkqymVYToRUrjWB8G69v8AZOnpA/OflUO0lb7PQSTRfr7VXiSQloE7mD1Cg/b7In8opvGcdxLqTIUGQSF0MlpEkHu437+dNcJRftWnfWQVzGPJlBAYfEHzM6TOP37hspbNorbtsQrsuUtAYKQuVcgguYg+8dam4xTqjD76KFbZd/2mZvmzH8ya9hwSZbaDeFA+QivNPZrh7XbwbQLaKu8yDG4jTrFehYe+coqiezmzvdErGLyN6VRBatbt6VPpVeq1tOnZzNWc1wgwAD6MAYPdT50uc/sN/pPWO9Bew5YyMkxHMszqCDIIOmvxin8LayqBAG85dBJJJgdO/wAaGqYJjXifut8v9/Ku8Un7DdOg/X+oo7waZUiI2jWZ39I0/Wo6rnJPaQrCNCQQdSDI1nQbga9subWgpMMsf2D8So+O9NByw5cnnzZupHQfun5Gpbg5YB1jcjr3imLVgg7iOwUKJ9fWT8TWkr0D0HZX6xfWrHEmEY9gT+dVoMMD/W1O4i9Kt6H8KH2C6Kv2iYNhLumwU+kOuo8wJq7t4YsoIuMJVdwrjQGYzDrOpn7IqtRQVgiQQQR3BkRTfsrfFtrth21tt9XmOvhEApr8/nXN7RFuNrwXxvRoYcaKEjoNV0+RFRMfgTcILKdAByuI0JOqshDe8dxt8Zsk1qv4jhrhYNavm2eqtDIwHlBKnXcA+h2rz49lSIvCwGbldiRMG6pOUspJGkgFlg95NT7jv0QfFwPy9Kz+E4A9zEJir1xrbBQBazZmUryCbkiQRLbAyx2rUNWsmvNgVt3DsWLHJoRlOSSFE6STvzHXzPeq7h2Gm5dcmfr2j/IqqF8gCG++pnH8SUssUMO0Lb7l2ICwPiT8KOxghZt20WSFBkndmYlmY+ZJJ+NdnssNcmSyMeIoStJNdXWREK11LFdTAtMlCVqTkpClICMVoSKkm3QG3QBFY0WFPM38P4H/AHo3t0FgQ48wR+f5UAJcqM7deop3EXR3qI1wef5UmBJa3bvyrIueDBP5dqxjezrWFc3rZKA/2iE+IBtKg8pgFiRrqB0BnTi52jy/qakW+IdH5gdwd/nUXBx+Xr0/YtDK0Yy3jjbtZbOI5ZnL4YzZiGO58wemxo7jNcInxMTL/VnIFtFpILMAOkjy1Na10wzoUNuFJnQDfv60S4tLahbSQq6Lpt+lZS9I7+/JV5lREXALYDgMWZyMxPZfdURsB2p9H0rkTPrr3M9fQ9aeXD1aMaRzSlydjRem0FS/o1Ni1WjIIFFRFaQVtNPTMtPwKum4muZx0X0riKQqKXuld39Q5sbikaj8qXLTbS0gSb7ITmDQO+h9Kk+DJpGwxqZojWTpUHi3DheUkCLqjkYaHvlPrr6TVlcs5QDrr2rkIG4NA02naGOG+0SXMlp81u6CB1EEbyNiInQ9++tXGJwuePFtrcjYgkA6HdfPXyho71ScRwqXVgyCDKsPeU+X6VCyYq2VZbviZfssAsj1neueeBN3HR0RmmaROHopJW00qwglozQdwSdQMoPxpnH8WSy319wKYJCDt59SdPv+dHexOLusGLLZyjQaNPrAp7A4QKxuXT4tw/aIELHRR09fwrMfZ/7mEpJDvCsMb1w4m6GEsTYRiYRYAD5f2jr+PaL7FHRRTGFuhzA3NOu4ckjYaV1rRzydsbAogKdW3Ti2qYhjJXVJ8KuoAsQKILRBaICmIDJSG1ToFFFAEVsPUDiNghToT6b1dCiJoAxL3yDJ19da7x0O4+RP6GtbdwFtt0HqNPwqDd9nrR2Lr6EfgRSoDNXcVaG5YfEH7opHvWwJJaPh+VXtz2Vtn+8ufJf0oR7I2/8AFu/6Y/CmBQjHWuhn4/llpxMX2hR30/OtAnsvYG5uN6tH4CpuH4Jh01FpSe7Sx+80qApuF2g50DOR9r7I9POtAmC71JGggAD0paYEK5he1UmNzI3ae+xrT0joDoQCPPWgDJ/Sh1BoheTvV7d4PZb7OX+EkfdtUZvZ9OjuP5T+VFAVviJ+0KQ3E/aFT/8Al0f4h/lH60v/AC6P8Q/BQPzpAVZvJ3mgbF9h86uk9nrY3Zz8QPwFTLHDbSe6gnudT99MCt4bhCVkg661Nfhwip1ITQBnMbgnUGAR2IEg/wAQH41UnEHUOgPms/lW4mmb2HRveRW9QKVDMV9Itno4+KmhfE2x1f5D9a1d3g1lt7Y+BYfgajv7OWD0f+c0uIWZk4q13f8AlA/OiGItjUKxPnH5Vof+XLHZ/wCc05b4FYX+7n1Zj+dFBZmVvljAET0H+2prQ4HCmBIirKzhkT3EVfQCnCaaQiMLEUuWnTQkUwGyK6jIrqAJkUUV1dQB0UsV1dQAsUsV1dQAsVwrq6mB0UsUtdSASKUCurqBnRXRXV1ACRSxXV1Ajororq6gDororq6gBIpK6uoAQikiurqAEikIrq6gBIpCK6uoGJFCRS11AAxSEV1dQIEikIrq6gASK6ur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34" name="AutoShape 6" descr="data:image/jpeg;base64,/9j/4AAQSkZJRgABAQAAAQABAAD/2wCEAAkGBxQSEhUUEhQUFBUVFxgYFBgVFxcVFRUVGBQXFhcUFRUYHCggGBolHBQUITEhJSksLi4uFx8zODMsNygtLisBCgoKDg0OGxAQGiwkICQvLC8sLC8sLCwsLy8sLCwsLCwsLCwsLCwsLCwsLCwsLCwsLCwsLCwsLCwsLCwsLCwsLP/AABEIALcBFAMBIgACEQEDEQH/xAAbAAABBQEBAAAAAAAAAAAAAAACAQMEBQYAB//EAEQQAAIBAgQEAwQHBQYFBQEAAAECEQADBBIhMQUiQVETYXEGMoGRFCNCobHB0VJicpLwM0NTgqLhFRaywvE0Y3OTwyT/xAAZAQADAQEBAAAAAAAAAAAAAAAAAQMCBAX/xAAtEQACAgICAQEGBQUAAAAAAAAAAQIRAyESMUFRBBMiMqHwFHGB0fFCUmGx4f/aAAwDAQACEQMRAD8AqgKNRXAUYFcxY4ClApQKICkAgWliiiligAMtO2LDOYVSx8h/UUDsFBJ2FUPEeNEmE0AERrzd80HmnttoKdWajBy6NQmBJKiVliVABmWVWcrOxMI2gnXQxRf8Nc7a6E6q66A/vKKzV7H3cQAqiApUrlkFCAIyR7sHNB39KdPEXt2mzNeF/PIueJckqYBVjMlQAdD3ocWaWN+S4uWiphgQaCKqsBxolVRoIUQO4A6Dyq4BnUag0NGZQcewIrstHFdFIwNxXRTkUkUANxTtnDs2wn+th3NKignXanZJJ5jlJnL090LEjUryzB6k1SOOUlonPLGHY2uHBJEmVgNoNCZgTPkfltRNgTIAIkglQYBYAxpqeumseU1Jt4YnVMykCAUgQO0QVI8mBHlQi2yklnZi0A5ggGggaIi1r8PLl3ol+IVdFfctlTBBBHQ0MVY3AGHn0308gNgKg5azODj2Wx5FNaGyKSKcIpIrBQbIpCtOEUgWdtSdAPPoKBABZqfY4LcYSQV0JAI52gTCr3PSYrT8E4ctlZ3c+8f+0dhVqlsbxrXPLOk6KLG6PNPqyDDmRuMjaHszDQH1iluYVgofRkOzLquhII7jUEa16XcsahpIj5Ge4pq7ZUiCojaI0jtFL8QvKG8foeYlaEirjj/DPBfl9xpK+R6rVSa6Iu1aJNUNkUJFOEUJFaAaIrqIiupAT1FGBXKKICgZ0UQFKBSxSA4ClilAoooArOOIxtnJqVGYjumoY/DQx2msrfw7qFLCA+qzv5mBt/Xw1HF3IYgFea2V5pEZiQWMCYgnbqBWb44t1b0XWVuUMpQEKVJI0B2gqR/lrUXumUxt3Re+yONvq5Sxl11Yt7qjuxj5AST8CRqeLWRdtxfcaEc6KqHUwBrm0kiq3gOGXD4ZWdlXOBcuMxAEsJAzHSFED596tcIhunMVItj3QwI8UkEFsp1FsAmJ9467AFscpSlS6KuuzJcW9njYU3LTF1UcysAHUdWBGjAddBHnT/s9ic6MN4PymavLjFORzrspb+9EaEHYvA5l3kExEGsz7M2cl7EJsEMAeQdgv3U4t01Izk3E0EUkUcV0UEAIpIo4rooAh3MRDEdtPmAamcNsNd1nIgMZoBZo0OQHQAHTMZ1B0jU0WNuxcfXLzKuY6AFgihtegLD7602ExVsRbtEOygAJbIYgRC5yNEED3mgetWnOUYJR7ZHHijObcukW2Edrf1aX7qmM0TbOkxJGTaaruL4q9K+MwcbK6gLr+y4+yT01IPkdKkthWChhzXA2ZgNA4ICtaWdgAFI21QTuaBsl9GWZU8rbqyHzB1RxoYMEECpLJODTe0Xlihki0tFSbtMW3zT6x9wP51FW9Krm0dpEfvrIcD4q3ypzhpkHSNQRtqMog+hrpzNNHFgTUiQRSRRkUlcx2ARTd3G+CUeJh1Eep1jzgU/FVHtJdKW0IGYi4rDQn3JeSB0gGfKaKsEek4TFBtjIBj411/jXhsVtDPcXfXKiEiQLjwYJEaAMdQYgg1mfZ3jGfBC4MviSbcDbxJ0JE7ZSHI7A1ITLbSS0KoJZ2IGpks7naSSST51xLHUtnTFNrZdXOP4n9q0R+yQ4/wBcn55a7BcVFw5WXJcics5lI6lHgZgJ6gHuBImmbDMU8cqwKwUSDn8L7ZK7hm5Wy7/VqNCSKjYm5yi5bIYr9ZbIMhoEgA9mErPZjVJwvsaS8E/2juq1sjqrL95j86y5FW/tJiVBtxqbx01+yIeY7zl+ZqqIquFfCc8+9jZFARTpFARVTA2RXUUV1AE9RRha4CjArIxAKKKULRAUAIBSgUUUoFAGc9pAsnMJm1yHLmi5n5Y6KfPz+cb2rYfR7YcjxJaCBGVckXPUZsnxB7VbcaUyTMBLebaYIYsSR2yqw/zVluPl2vRcCQECrkBClJJnUkycxO9CVtGoK3R6DxLhbYVFHD8PZLhoacocqAdc5KkmYk5wROgNXdjMVXOAGIGYAlgD1AJGomqXgV76XaS7mGYALdHVbiAZo8m0YeTVNxXEirFTbaR1loII0ZSgMrqRrBkHTSrUaoj8UF5rttAlt8OwIvF4PQwuUnUnSOUz3FZrg9hbWKxVpBChgR10PMRJ7F61eJHi2xcb6pRLHMQeQal9NNhI8u1Yn2axRu4q9cP287QezXJVfgIHwrMloTWrNRFJFHFdFYMARSRTkUkUgKN7CviArgMpurIOoMFYBHaVFaHBC/8ASD7n0YKMsGGVoGgUHb3tT5CBuc5iWIukjUq+YDvlYNHxiPjWpwv1aeIs3FIU8sDkOziTBABzHyBiTpV2tIlCm3+ZbLVFgEuYhnOJsGyV5UdXK3YBPuXUClk0BGwmZUQJnYfiMkL4bS20FjtJJOdVhfP0EbUOOuGwGuyCdkXXnuNoiHTaYk9ACdgazXgpVdmRs4Pw7eRvrfDuXQSwzM6+LcUt5ts3mV86kcKvBw5XXWCYiTrHQTC5RtpEdKJ+S31fKDPdiBJMnSTqde9OcOQiQdCAojQxCxEjQ7dKedJNepDDK7JJFJFGRSRUjoAIqp4/ixaCFlzA+KsdCWssgB1GksJ8quCKreKWQ9yzbZcyk3Cw6wLZ1BGxE794oBED2M4M1w2i924iObl1QhALGxltTm1iTimH+U9xWqwd+39MNjwLpKHMty4TeUQs5gWcqh1IEc2+gqZawy2Vw/hiFWbQJMwLoBBY+d1LQ9Wqfh7jWwWusQunvGRMxPlrA+IohLnGylbJgrI2Ht4pr64UvZe2zK0qDZa5mIModjmEmMpMyQZrRf8AE7c6tE7SjLJJgASNSdNNyY9KiYy5cUuR1GVJ2LsctsfzMJ+NOK9TTMfis/i4Y3Njh7WTtPhEN8c0/MVLYVZ8fwaTagmbI5R0KnKok+UVXMKnjlcSc+xoihIpwihNUMDRFdRkV1ICeBRgUi0YpDFApaUUooA4UVdTGOxQtoWOp2Udz+lAzPe1t+ZQbALmjqeYgHuBIMfpWYV2cjMZgQPSausaxfMxBMczmNACQMzdhJUfEUnA8Al65bU53Vg+cWQTctqAQLh5CCJgwJJHSSAd2oo6IxUVbHvZm5iEulsMM2k3VMC2Une4zEBYJMNIO8TqDtn46AF8XDXpPumyLeKtlgJYI9tpJHmoMa1A4TYv2Pq0wK3bTHMP79LjdLrXvdYkbSAFGyjWZPGuPsAbTIhLAi74OUi3JUi2rsGzsMgzbDWN1kZ529GJJt6K32gxr4m0FzphLVyY+kMRevwdJW2GFu1I94nWB03z3ALLYfE5LggglG1kDMAVM9VMqQezA1eDjq3AbbZBoFBxJDq6rbVRmulStt5RjLKVObVgdSC8KcWoxCrbIhcMzXba5yWzC3IYq1tRnaeg0EiAFya+YONLZdxXVHwTsRDA6e6263FgcyuNG36frUmgi1QMV0UtNudYgn9qAdB5nYT500rdCbrZTtaLOW2BJPwnerjhV29aEC0bibhAyC8J1+rRiMwMzkYqe0ggUNrCK7xCm4IKjOYKdCqSEuQ0kyCVzLtIqXeEqyjKzQQVBDqrEe9dYTB1HKOYjcgQavOVrjH/AKckfhlyYdnjtox4Nq67PqFRLayInOXLhcn74JGtV+LN1z4l4KAoMC26ulhepPUkiJuRH8ImtDY4qy6FMqknM7Q0aGJjVkkiWMEQOWJI7HG40fVL3BRAQ0/vKOZSOh3mlG4y9PzNzlyiZlrJprAWspI11iNSdugnYAHYaVIxNs2mW2LiZUP1gIzNbWOSy9wtBcyvScokwSCzz240PqDv0q0qyR0RheOQFdSgzXVxtUd12Cas+E8Pzc5G4gek/n+QqPw/C+I2vujf8hV7jOLWMPlW46W2YHIHMAgAEHSSFkgT1IMTXPmk/lRWEfI79AVkKMJUiCPL16HzqsucXs2WNnEXkJGheZ0j+/Vf7J43J5TEgicojYHiOIxd67ZW6mHtgyn1brirlhvde2LhgAwRmyyOwNOcVwL4VBbwty3YkwqC2L16852DZwWYk7uSoGszvWcPwSpso1Y89/B2R4njWgBsfEVvkFMk6x1OtQeE8ZsYq8IurKz4NshlYmCGuNmAGaMwCCYEk6mFXiwxLYMW/BvHFAL4pyI9lgPeaRyMIGijm6R3k4Hha4rDxcOHeP7O9hk8NrbqeUgCCjKQJWBqPlXJNcWJKxziuClGIGv6f+KzJq+w3GnF7wMQqA21i9dRsyZmIFskR9UGh5DbGBtULjGEyPpoDrHVSRMGs4rjpmJryVpFARTlA1dBMCupSK6kInCjFNqaMGkMcFLQA0s0AOVRcWm67CQq2195pCA/aLMJI3VRAJmrqaxnGcaTygkJJJEmGckkuR3107CBTS9DcFbHbnELCPKWhdca52YrazkzK4cL7q6AAsJiSKPD4/E4lhZD6OZIVUthiNcz5FGaN9azivrVhg7zIQ6mCNv0PceVa4I6eOtdnpXAsJaw1p/GTMN2OoBBMcynrJ61ZXLeEdvDylXAnIEZmUagF1A5RodDr5Vh7HHb15fDyg7Fgg5mVWUsoWdZAIyjoT8LC1cuX/pKYYgNcvZmvscqIjWbeUdzcnxeQDQyTSlJxOWpL5uyN7V3LWQZbZU6hGJUA5HyNlXeOkyNRsYkUPGOEGwFbcMrMCB0UZmOnSDM+RNa25hAmHt2rxs32tSFdBPISSwZSJGuzKZ223NPcw5FqA1y7bLuiLbLG5ZJWUe0c0MI3EQd9ImswychqfBdkW6ThLyAPmlQXHkTsR8J+NasH7/wrz/jyMl9yU8MMxZVgCFnQCNNIj0jeZrZcGvZrFs/ux8iR+Vbl6hLaTJjNAJ6DWq9LpY+pn+u+w+VPcUu5bZ84HzNQsE1WwR8nF7RLwWNvCllBJQq2blcE5TbuOkquUh5EbkR3ggB3BgZ+ZVOWUU5JVmKBwsMuVCAQ0STp2JNQ8Li5lFBuas2VSodGUZXMOQAhCgSSNQInNTmIsnw8ObgLW5ZrpKmM0XBluy0syuEDGI5JgKNObNkyKTi3o3jhBpSSNXY4jhEQnIFKGGT3JbTQLoJMgiN5HenMbaslG8LMjdFW7cRCZ65dB8qzVp5nwy2UsoGiC2oU5iVUKJ1XUkwSxjXZ/EcQ8M5bgIGXNnBRbYXNlL87TCnVl+yOrSJn72eorf+CnGPbG7d4rooyZZWIUMhBIK6bazsY9aaKKT7oBiAVkR5BZyhT1UAT5QIS7dDPccbO5Zf4QqopjpIQN/moC1ejGCcU2qZwuTUmkxGTKRrIMCTE5tdwOvnttS01iGjUafmOx707vp8K5ci4s7MTtE7huGe7oCbdrUPoM93bW208ixpm3MmIgGr/hfC7VgRaQLMSdSTAgSzEnTp2qPw+AABoI09OlWINebObbO2OiFxbAYbEELfUMV91pKusxIV1II6aUWEfh3DwCwAcyQXdncjfrJAgjXSjvYBWJYmJ3+UV5cpc3sZcCjxbVxVQvCrZ8R7s3frDCGLaqrE6Z9DOU10YafTJ/E20z1mz7T4W8he2QFUgEsSgBIJHM0A7HaqfinALF1hdzXLFxxzPh7mTOI3bQq2kaxPnXmOOx7kWy957zoXM3C922pzAgDxgVKsAukRK67idf7Ne0S38G6iyou4dRltociMCYUrM5RIMjXp3FbyY2qaDcVZqMNgbGEtlEWFY82bma4SNS5PvGP/ABVZxHgaKs2ZtwSSgJyMdtidD2I/Cs17Fe013E4jwbji8p8S7LyHSMsImUQQCdjoNdiIO5xLbioSUscqvZpOzFmgNPYoQzDzNMk12LoiDXUhrqYiWpowaaBog1ZGOTRA01NLNABvsfQ/hWA4mYMf1tW9mo/GvdUFVYFVgMM2mQd61E1F0edqCInSdR6VMtvpWg4Vwa1e8QsAotoW5RvBOgHQaGqlblnraPwuMPurXJXR0Qk5dId4XxDwbgfeJkQDOm2u2sa/jtT3GONeOQ2XKZBOpPMFChhEZTGnX3REayw1yz/hH/7G/SnUtKbZujDM1sGC+a4UBidSNtCPmKLXkbxpvk1sR+O3imUsraQGZZddI0KsoJ/imlfF20a0ttr1yzY1EkISzFmdhlUHKWY8pOuokCKl4XAq9l75WzatIwQls7nMcuyBSSOYamptjB3Ldy9aK4e01m2bpdbAcMgAMqwIMkFY07jSKxzijMsSu6M/xzFHE3cyLPoupPnG47fGtZwK0yWEVxB10O+pqlx97EG4tnxg7sBK2yBleWBtFhHMMuuvUVb8Eb6hP82+8523puVk5w4pIc4wpa3przD86g4RqtyJ0oEsiKrinSOPLj5MHC4xkkAFrbaugbKwMaOh2J0AKmAdDIg5pa4m37yeIra7WoYzEg+Iptj3VMz0Gp6x1TyHyH6U8ls6mNt9NtY6fH5Gszx45y5U0KKyRVaYq4xZRW8TNcYAki3JaADAVgNABsNlmj4nftsyW7bLc8NmLlYZQGTL4RI0zElWjsgncUGSQ0gZVEtMxA1260jW4yiBBGkTG+uncE/fSjghGamr0EnNxcXQDvTWepF1CM05eT3t4HLmgSNTGulJbTyHyH6V0yy14IxwP1IV552E1JR4Ipy4uh+FRS1c2R8jqxw4mjwGMQxDr6Ewfvq4tvO2vprXn2EYHF2lYnIyvpJhnGWAe+laocKtH7JHoSPzrzssYxdHWrovCdKzPGfZjx2tklcouTdElGZCCsh1E51BkTpqRoCadv27VtXY4i4i2v7SLk5CdQCBrOogb604bkWjdGKc21UsWGV+VRJ2Ek6bUoScen9AcLadGP457AX1k4d/GTorkLcHl0VvXT0pr2Z9lMdZcuGtWmYAMlz6xSm8Pl6yAQFMyNx11eH4gX8P668gvAmyXRIuQJIGVjlMaw0E9KRsWA11GxN1TZANyRCqrCVOYaajYTPlOlW9/Oqf+glFvsPAcOa24JW0DqSbVs211jUKXY9N51jarC89QrFnxEDLiLrKwBUglZBEgwdah8TteGkh2LFkXmOaQzqCIPkTU7U5JN/QzGPBOisxjy7etRya64dT6n8aAmu1KkSYU0lBNLTAmTSzTc0s0gDzV2am81dmoAdzV3GR9XbP7n4aUzmqXxITZt6bSPvYfpTQEP2R/tX6nwnhejHMuh/rrWTUJ4p8YOq5jmFsDMNegbSth7LwuIExJVwvk2h/ANWT4vZuJecXQQ+Ykz1nY1hfO/0OnAaT6IcHfN2xDW7mHuthX94Flti4Zn7eVH8jm23Al4H6VZtWb2Ci/YNtFawI5XAi6Ao2JcuSR1bUEAVRcG9oTYtPae2LtsyUUnLkcgqSpgwCGbQd/M1VYPHXLWbwne2GBDBWIBBEQe+nXese7k+/5L8Wa/FYQXMHjlw6kocUDZC7MoNsN4Z2KiG20gU5i+IhXxNy3csm4mFs21Be22a6vM4Ck84EqNNNCBqDFD7NcGt3g9y6srbyiAQskgxmaQQoyxy6yw7Gg9pOGJYuL4chXTMFJkqQxU6nUqcsie9ZUY8uN/ev2FX9Jd2OEJaxD3bRXwxcCpzBsoNnxGVDOpzELPRQ80xwQ/8A89v0P/W1ZjC3mtsGQ5SJ1HYiCPMQTWlwJi1bH7v/AHtVVFrtkMyLKwZPwqRZSZqJgTLfA/iKn2V1IqsOmcsjhagqegMH4kQxntEfGdNaTB22yo4JLZRnG5zHmZgO5O48hFSQkf76j4jrTdu3lEAnrtpuZ0jbfTWqKSow4sC4JW/A3Vhp+1k5gP8ANPxmiIE2xI5cxOuwLqRPaenpRJhwYECANNBt2FOXMOANPl0rV2roVboi3bWaWO+dl+BcgH10We8DsKECAw2Gi9mM3AhaeizIHeCfISDYHYabaDTWRHx1pPC89yCZliYMjUmenwrPNdjpjF5d/hUDDrmcL3P3VZ3RVTwx/rrfmw+/SpPwbQmDGXG2ZEytwR21Xm/Kr3jt25YKYhWZrds/X2xt4bDKbggSSskwZGvSqy+SmMw5UZi6upHlyHN+NawKCIIkEQQdQQdCCK4fadTTOqHSKDFXRZXx7dsXU8e41/KAWZHVilyeoVbg30g9NxCa1ZW1i7mGf6i5h2lZhVvkHKqg7Nl+zvzL0IrTcJ4amHTJazZZnmYtB207DQfKnrrrYtswUKqBnIQBZ3YwBpJM6+dS94r0bsydi6r2uGqrKWQozgEHw1S1Ll/2RpGsUGFxuU38VoynFhMu8oAES4pH2hmJA2PkYItbPHL2ZDcy5HZVAAcFc55TLb9DqF2PWAbrEWVcQ6q47MAw+8Vpy49r7sbZQe0eOAs3whAyKULf+6VlbaD9oSpJ6DbXVQ4qMqWUMk501JJMpDNJPUhT86lY3gdtg5RQjXCC7RmzAMGK6nlUlRMRTPG7nNbWN2LT/CjH57VrE1yikTl0Z+42p9T+NAWpt31PrQlq7jnDL11NZq6kIvfoL0n0B+1ajw6Xw61xCzKnAP2pP+Hv2rWeHS+FRxCzInh79qnYy0fBHkYP3E/fWh8KqniNvkuDs35A0VQWUHBTlxFsxPNHzBWfvqi9rMOUxVzMwaTI8gdYPb/zV3hrvh3FeJysCfTr901D9uuHhL2cNrd5o6r/AF+lTesn6HRgeyiu4O4q5ijBYUyQYh5yGfPKY7wafs8ExDRlsuZiNvtBSus9Q6/zDvV5xDiGHdHth+QgqOS5OW1iw9iOXc2XvDygAxNJj+L2SWKXW/8AT3LS8txecXw9tgIhZUQNdAqgx0XOXodXJkbhK4rDBmRFyshzhyjIyhPEkgOCDkbMO4PWjx3DcTiLge9kUt4arJyrDxlW2BMhc2o3EHcipI4xaKJBdmt2vDXKvIS2FS0SQSJIuKNYnL6AVI+lktnTD32UMClplPhqwvC+XzkQCHbEIsbACdyKxbu6MtsphwTLkzM3P0CxH1Iu6sevOgiO/ari1hHZLZA08NPwqpv8ZuKMgQKUgGedpS2LWpOmwPTc16FwfDxYtSNci/gKrFSfZz5mzN4HCsrSRpBqxs7/AAq3xtnkb+uoqot71WKOVj69T2kn4CTThQDeBpOsDQZpOv8AA38poMnl29TpcH/6D+WluCQdDJW4Ps7vaCjrsCCPTXrFScpX0apBZTOm8xHnJWPmrD4GkPMBpoRI7EDrPxow4DKYMKVPTo9wt11gOP8AVG9N2tFUbCFzCJ5gAhA8iFBPppR7ydUHFdjYRtIjWPvJA9NVPyNJuPl94n7vxp4XIiAeXLG3Rrp6f/IvyNNdIAj0P8PSPI/PypKU34HSI97b51UcNw7rdQkaBgT8KvFWWUeY/GrDE4cZWgdKq0ZRk3LticPlMNmbU7BYEj8K12Mxy2RLBohzyiTCW2uHSeyGPOKyHEbDq1ptVPiqA3bNofnWoxKJcfW4BlKgqRA5MzPExurwSJGlcXtKVqzpg9ImXseiMFYmSucAAty5lWeXzYfOhPELLjKWkOFEFXAPiEIo1H2iwA9aipw25IbOjRbKLuvK1m2pPWZe0jeQneaL6A4uWnAU+GllYJMcrnxDBETlMqTrI6a1zVH1NkLB8MwyMjC6WCq9y0rtyqqkZrgBEkLIAPT51anG2zENuYEAnU3PCjQaHPKx3Bqtt8IfKi3UFxFRZAJDC4UazcUHSUK3A0yCMh0JIh0YS6XV3iQVPvRot+7cGYLozZWtSe4Yjzbp9sbH/pqEAgkglVBgiS2q7+tVHGWPi2x0Cu3x5V/BzUixgLirbQukIVMSSTHgmBI/aS/8GHnEXFgtiSDsq2gvlnclv+gVbBFc9E59Gd+jv2NIcO/Y1szhh2FD9HHau+jmsxv0duxrq2P0cdq6igsuAtFlrjXTTAUClihmlzUAFFQcVYnP5sCf5QPyqZnoLerOPJT+I/IUAY7HYaCdNCdOvqKL2uspcwtu84IuRlEdRJBJ/rrWkv4YNrAPcETP+9NHApet+BcmJlTEEf1rUcmql6FMbpnkzKfP+bsTUnh+MNp8wWeVl3KkBlKkqymVYToRUrjWB8G69v8AZOnpA/OflUO0lb7PQSTRfr7VXiSQloE7mD1Cg/b7In8opvGcdxLqTIUGQSF0MlpEkHu437+dNcJRftWnfWQVzGPJlBAYfEHzM6TOP37hspbNorbtsQrsuUtAYKQuVcgguYg+8dam4xTqjD76KFbZd/2mZvmzH8ya9hwSZbaDeFA+QivNPZrh7XbwbQLaKu8yDG4jTrFehYe+coqiezmzvdErGLyN6VRBatbt6VPpVeq1tOnZzNWc1wgwAD6MAYPdT50uc/sN/pPWO9Bew5YyMkxHMszqCDIIOmvxin8LayqBAG85dBJJJgdO/wAaGqYJjXifut8v9/Ku8Un7DdOg/X+oo7waZUiI2jWZ39I0/Wo6rnJPaQrCNCQQdSDI1nQbga9subWgpMMsf2D8So+O9NByw5cnnzZupHQfun5Gpbg5YB1jcjr3imLVgg7iOwUKJ9fWT8TWkr0D0HZX6xfWrHEmEY9gT+dVoMMD/W1O4i9Kt6H8KH2C6Kv2iYNhLumwU+kOuo8wJq7t4YsoIuMJVdwrjQGYzDrOpn7IqtRQVgiQQQR3BkRTfsrfFtrth21tt9XmOvhEApr8/nXN7RFuNrwXxvRoYcaKEjoNV0+RFRMfgTcILKdAByuI0JOqshDe8dxt8Zsk1qv4jhrhYNavm2eqtDIwHlBKnXcA+h2rz49lSIvCwGbldiRMG6pOUspJGkgFlg95NT7jv0QfFwPy9Kz+E4A9zEJir1xrbBQBazZmUryCbkiQRLbAyx2rUNWsmvNgVt3DsWLHJoRlOSSFE6STvzHXzPeq7h2Gm5dcmfr2j/IqqF8gCG++pnH8SUssUMO0Lb7l2ICwPiT8KOxghZt20WSFBkndmYlmY+ZJJ+NdnssNcmSyMeIoStJNdXWREK11LFdTAtMlCVqTkpClICMVoSKkm3QG3QBFY0WFPM38P4H/AHo3t0FgQ48wR+f5UAJcqM7deop3EXR3qI1wef5UmBJa3bvyrIueDBP5dqxjezrWFc3rZKA/2iE+IBtKg8pgFiRrqB0BnTi52jy/qakW+IdH5gdwd/nUXBx+Xr0/YtDK0Yy3jjbtZbOI5ZnL4YzZiGO58wemxo7jNcInxMTL/VnIFtFpILMAOkjy1Na10wzoUNuFJnQDfv60S4tLahbSQq6Lpt+lZS9I7+/JV5lREXALYDgMWZyMxPZfdURsB2p9H0rkTPrr3M9fQ9aeXD1aMaRzSlydjRem0FS/o1Ni1WjIIFFRFaQVtNPTMtPwKum4muZx0X0riKQqKXuld39Q5sbikaj8qXLTbS0gSb7ITmDQO+h9Kk+DJpGwxqZojWTpUHi3DheUkCLqjkYaHvlPrr6TVlcs5QDrr2rkIG4NA02naGOG+0SXMlp81u6CB1EEbyNiInQ9++tXGJwuePFtrcjYgkA6HdfPXyho71ScRwqXVgyCDKsPeU+X6VCyYq2VZbviZfssAsj1neueeBN3HR0RmmaROHopJW00qwglozQdwSdQMoPxpnH8WSy319wKYJCDt59SdPv+dHexOLusGLLZyjQaNPrAp7A4QKxuXT4tw/aIELHRR09fwrMfZ/7mEpJDvCsMb1w4m6GEsTYRiYRYAD5f2jr+PaL7FHRRTGFuhzA3NOu4ckjYaV1rRzydsbAogKdW3Ti2qYhjJXVJ8KuoAsQKILRBaICmIDJSG1ToFFFAEVsPUDiNghToT6b1dCiJoAxL3yDJ19da7x0O4+RP6GtbdwFtt0HqNPwqDd9nrR2Lr6EfgRSoDNXcVaG5YfEH7opHvWwJJaPh+VXtz2Vtn+8ufJf0oR7I2/8AFu/6Y/CmBQjHWuhn4/llpxMX2hR30/OtAnsvYG5uN6tH4CpuH4Jh01FpSe7Sx+80qApuF2g50DOR9r7I9POtAmC71JGggAD0paYEK5he1UmNzI3ae+xrT0joDoQCPPWgDJ/Sh1BoheTvV7d4PZb7OX+EkfdtUZvZ9OjuP5T+VFAVviJ+0KQ3E/aFT/8Al0f4h/lH60v/AC6P8Q/BQPzpAVZvJ3mgbF9h86uk9nrY3Zz8QPwFTLHDbSe6gnudT99MCt4bhCVkg661Nfhwip1ITQBnMbgnUGAR2IEg/wAQH41UnEHUOgPms/lW4mmb2HRveRW9QKVDMV9Itno4+KmhfE2x1f5D9a1d3g1lt7Y+BYfgajv7OWD0f+c0uIWZk4q13f8AlA/OiGItjUKxPnH5Vof+XLHZ/wCc05b4FYX+7n1Zj+dFBZmVvljAET0H+2prQ4HCmBIirKzhkT3EVfQCnCaaQiMLEUuWnTQkUwGyK6jIrqAJkUUV1dQB0UsV1dQAsUsV1dQAsVwrq6mB0UsUtdSASKUCurqBnRXRXV1ACRSxXV1Ajororq6gDororq6gBIpK6uoAQikiurqAEikIrq6gBIpCK6uoGJFCRS11AAxSEV1dQIEikIrq6gASK6ur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36" name="AutoShape 8" descr="data:image/jpeg;base64,/9j/4AAQSkZJRgABAQAAAQABAAD/2wCEAAkGBhQSERQUERQVFRQVFBgUFRcYFxwVGBUXFxUVFxgcFxQXHSYeFxwkGhwXIC8gJCcpLC0tGB4xNTAqNSYsLCkBCQoKDgwOGg8PGiwkHyUpLCksLSwpLCwsLCkpLiksKSwsLCwsLCwsKSwpLCwpKSksKSkpLCwpLCwsLCksLCwsLP/AABEIAKcBLgMBIgACEQEDEQH/xAAcAAABBAMBAAAAAAAAAAAAAAAAAQUGBwIDBAj/xABMEAACAQIDBAUGCggDCAIDAAABAgMAEQQSIQUTMUEGByJRYRQycYGR0SMzQlJTY5KTodIVFyRDcnOxs2KCwRZEVHSissLhJTQ1g/D/xAAaAQADAQEBAQAAAAAAAAAAAAAAAQIDBAUG/8QAMBEAAgIBAwIEBAYCAwAAAAAAAAECEQMSITEEURMUQWEiMoHwM1JxodHhQsGRsfH/2gAMAwEAAhEDEQA/AJbtjbS4LDpI6s4JVLKRe5Um9z4A0yDrYh+gl+0tb+s2/kMf86P+29V1gNizTIZFQiL6RrhSb5QEA7UjFrKAoOptcVyybT2PUxY8ThqmTyTrXgtdoJABxOZPfS/rWiB1w2K4c0t/UUw4fD4fZYEmM+GxZXPHCi5hEL2uL6A3uN4fQo43ax1o4/F4lIMMI8OXbKgK5zmsSM7PoNbC4UW401qfBhknjTqKJbH1twE2WN+PDMl/Rx/0rpTrZhH7iX2pVY4zp1jI5Wj2hHHIykhllgiuPQcoJB8DY0se18O4DyQvDGTbPhpc6pr8vDy5yvqYDXS9PTII5MP+Uf3LMHWzDe+4m+0lZ/rdh+gl+0nvqtcVEquQkglTQpINM6MAVJHI62I5EGtVZ62j0Y9LikrSLOfrbhP7iX7Se+li624R+4l+0nvqsKBS1sryeLsWuOuWG3xE32k99Zjrnhtrh5vtJ76qain4kheSxdi1X64oD/u832k99H644foJvanvqrsKgZ0B4F1B9BYA1IukUWDgMkSxPvQt1bMSoJFxoWuaxn1DjJRq7JfSYU6pkt/W/B/w8v2k99Zr1xwAW8nl+0nvqOtsXC7yKMR3Zot4SHa2hAPyr3v/AFrgfCYaPCxPJEzO/NWOurciwA0HKs11t8Ji8thfoyXP1wQG/wCzzfaT31xr1oQZi26xBJAGroeBJ7/GozsDZ8M88t0IiVAVBYjKbqNSDrz5866INgR+VYqPJdI0LKMxGXQEG97m1+dOXVpNp+isflsS9CTx9bcA4YeX7S++k/W/D9BN9pPfUH2rgY48NhSF+FkTeO1zwPmjLew4jlyrfsLAwmCaadC4jYCwYqbHLwsR31Xmajr96B9Liq6JgetyA/uJvtJ76Q9bcOloJhrfzk18NTUb2PhMJisQFSF1QRMWDOdWzoAQQxPAn21HtmwB5o1bzWkVT6CwBpx6jVaqq3BdLifoWWOuSG3/ANeX7Se+sG63ofoJfanvqL4jYcSjHEJ8SF3fabs3S/frr30u2cJhcO4R4HuVDXVydLkfKbjpWa6y3SX3s/8AYvLYexJm63ID/u8v2k99Y/rZg/4eX7Se+ofBs6Mph2MZs7nMbntKDJ2eOhsANPbXTBszD+VNA0bEnLkIJAX4PM1+1eqfV+w302LsyTjrZhvfcS+1PfW4dcMH/Dy/aT31XG1ljWQpGpXIWVrniQx1FyeWnqp/wOycOY8LmQl5tCczDUAm9ge7uHOnLqdEVJ+oPpcNcMlf644NP2eb7Se+tE3Wzhz/ALvN9pPfUSxmx41inYKbpiDGpubBc6C2p10P412jYsCyz5oWKRRo9g54ESEkHNzsOPdUvrF9/fuLy2Hsx6PWnB9BL9pPfWL9acP0EntX31H9j4TC4mchI2CLEzEFjfMHXgQx5GufBx4WeaNI43VbOXuxJIC3W1m0tajzXOz23H5bF2ZJ/wBacP0EvtSsR1pw84Jfavvpg2FsSKQSl1JtKUTtFeHLj48zXLgdiq8E5IO8SURob6XLKLWvx1NPzcba7f7F5fF2JOetCH6GS3iV99Yx9ZkNu1BIfWvvqM9LNkxwPGIuDKxOpOoIHM0w1rDLripIa6bG/QsQ9ZcH0Et/SvvqUYXFK6I4UgOisBa9gwB9HOqUq5tl4YnDYfX9zH/bWtYts5upwxxpOJu6VbAGKw8MbNaMSpJINbuqo4yg8rkgE91607Wx0OGgadwN3hwbKLABh2AqgfKv2B3XNOW38ZkGGAIs8yofRuZX/wDGq76ytqf/ABkqg8cYYvSMxmB9Hm1M03NI40/hK6ixuL2li2MatJNI2YheCqNF1Oiogta5texOtqtvof1c+TyLiJ8jTquVFS5CXFixY2MjkXFwABc2BvemTqZwzpg53iRDLLKFBbzVCICN5btWuxIUanw4hx2i8TyKMXjZ5SxIVEmjwULWJByRK2eQXBGZjlNvPqpybelbERXqydPEDxAPpHvqA9MtmbNxIZDPhoMSLqrK6KwYfIlCnUX011H4GbYuIx4ZxAhzJE+7XUnMFJUXY8c1uJqu5el00awkYWVIsmWXIkW7zqtmzs8LkODoVZlIOh43rHGnyjSTK+2fh3gleCQWcE5h3WAIII0IINwRoRYinYCtG3pVXH7wxNAJolfKy7sXYDtKtzlVrZrX0JI1tctseIYTRjMpY3VgvdrYs3ym537tOGlbzjqdnd02fRBJ771+g80UlF6wPVsWiiigDOAkMpXUhgQO83FvxqZzY2WTDYk4iJUYRsFOUj5JvxJ4aAemoSrkEEaEG4PcRXXLtmdgQ0rkMLEFjYjxrnzYnka4M5Rslu09sxYd4XMZZjCNQwGlxdSPEi/rrSs0/kUG4QsTfNpm7ILePeaiU+Kd7Z2LWFhc3sO4Vvg2zOihUldVAsADYCsvLUlXPv8AUnwx22AhiXEGS6ABVe97ga30AOuo9tPZgK4vENm44ZZLgcs1rfgKhTbQkIcF2Ie2cX862gv31sO2ZiSd69yuQnNqV10Phxpz6eUm3fP9DcGx26TEyQYWf5yFW7gdDb/u9lbejcu7wmIlyq+VhdXFwRZffUdfGuUEZdii6qt+yOPAes+2ljxjqjIrsEbzlB0b0jnV+C9Gj3/aw0bUSHoxj8+MeQKkYMRGUcNN2NPTaufA9HpY2hlkAW86LkNw2raE6WtpTLh8U8ZvGxU8Lg2NtK3ybZna2aWQ2YMLsTZhwI8RSeKSk9NU9g0u9iVY7DuseOZgwV1QqSLBrR2PsNbuk8mKcbqGMvEyWYhbkNmNwGvpplqHz7ZncEPK7A8QWJvWS9IMQOE8n2jWS6aaae239fwSoNElwkmXAw387eBFuPNLSsCVPfbN7DXLChTaiAkXAAJ5fEHnUcfHSFQpdiqnMBfQHU3Hjcn21JcR0clWWV9+5eLCjE58upFmGUHNw0tf8K0j00t9+b/cUqjyyO7XP7RN/Nf/ALjUw2XiEXD4PMl3JYRm5GSyvd9ONwOHiKY+l/RlsG8YeTeNKhkbSxU31B1N9eelO3+x8/7CRiGKyrmBtbycNGrj5VjcXF7jhWuXp3OKj2/gmU4uKdmOI2c0sWJyBmYYtrAX1GeMm44GwrftrGTx4qXyeISAxR57qWA+MtwI7zx7q0HY80QmKYuSy4xYCQpGdpN3d9W0Nm4Hjl4it8/R7EIk83lkmZJkg803kAaJbk59LGRtNeB11rFdJO96a/8AP4I8SPc1bTxksc8bQRqzGDVQuliwJOludq2x4nNJhGKZWyyZgoA1Crca++uLamxZYHxBOKfNh2jjzZSCyybtifOOW2YG2t607QwOQJIMazFwDDeNlLh2CMQcxy2HG9r8KH0kqrbgNUWOmyGCRDMbbzGvY8btmKqCPGx1rHASbtcYSLqJnc3OXggkFh33ymuDbWzEw+ePy9jJERIsW6Ze2RmBDZiAe0de8mtnSbYy4VZUbHs8rKrNFu2G8vlHafORew/6aH0crbv7sNSf19jh6YSFhhmbiYQSeZJy3J9dRynbpHs90gw0jTNJvYWYAj4oLlsoJJvxHdwqAHa8vzz+HuruwYHGGkzn1McdWSurt2Mx8lw9voY/7a1QexZ2ePMxJOYj2Wq+9k64XD/yYv7a1olToz6qevHGXcbesafd4ON7gFTIRr8r9H4y342qsOtDFlGOG01lTEnvOfCwx6ctGR7/AMQq3+k+zVxOECMha2VgoK62Ujg4Kk2JsCLXtqOIo3rB2cVxMN3LK8KZWOY5crMjKcxZwVI1Uklb5bkAVoqcjzZcFk9XvQ/Js9rSsjYpEYyplLKjRISqEggallvx05ECzjgerSGPELiWnxDyqRY5ljFgMoXLEq9kKAtgQLADhpUF6D9MVwIWMS7yIyEOL2ABud4l9VNrXXgT3E1c6668Rx9I5VzZHKLfuVGmLGAq20sBbuAA/oLVHU2zhTOXhc7w4lMJKUBySOUYhX+SxCg2fiCAL2JFPmMxAiRna+VRc2VnPqVQST6BVYv1h4qzSwQQJAstxETlndAbN8GDoTxvbS3PnEI2aNG7r0wK7jDTZRmWUxm2l1dC1r+lT7TVXbNxwQra1mIU3UBhfmGHEVbXWZiBitmwMAyiSaJwGGVgDHKdVPA2qnMbs0xuQDpa6km1/X3iurFThpYqnB+JHiyUuwAuTYc70iSAi4II7xrTLhQ+I0kbsL822rcrngacsBhN2uW9+0TfwNqzlFR/U9jFmlkaaXw9zqopKWoOgKW9Y2paAFvSXoBpDSCzK9IKBS0AFFJRQULRSUUBYE1jesqSmSwY6H0GrlhxEPlkzOUMf6Miz6jUB5Cy+JsLW41TIpbVUZaTDLi8T1+9iW9PMZvVwUhN3bDBn4aM2UnhT1jtulW2bEhG7lgwyTA2PmyITflqLg35Eiq4pLU9QvAVJdr/AHLMxT9jE9pQ36VhI1GnxOth8kezTwrpx+Pzw4xLqBHPhltcas06O7aE3v2TodLcBVVWpMtPWZ+W9/vYtPpbhMkG0mYp8K8DR2KknLu1a1uGvLuFRnayr5NssgqTYhrcRaSOwbWoll8KUCk5Fxw6fX7qifdPdnzu0rjcmBWEoIZd55gDcDci99PAUm3cZJJhcQcXHht78GI3QLmsCARmsSfaOdQLKO4UlqNQLDSSfoPvSnE5sLghZhlw7DUEA6J5pPEacqqyplN5reg/0qGmtsXqed1qrSv1JJ0dPwR/jP8ARav7ZSg4XD/yYv7a15/6On4I/wAR/oK9AbLm/ZcONPiIv7a1L+ZlZPwIGPTB2jwTTJIyNBGZRlsQ+WNiFcEdpSbXGnDjpVSdZ22IZJYAEMeJjkY4lBqtyIrEP8u6qDfja1wDVr9NX/YCtic7Qxkd4kdUI9hqmeleyWxW3JoI+Mk6xjuAyKLnQ6AC59FONatzhfBr6H9Xkm0ZGZDu8KshUyNxI45UXm2UjwF+PKvQscKogUaKqhRc8AAANfZUP6u4RgoVwU4Mc4kdgW8ye7edBJwfshez5wsbippKgIIYAgixBFwQe8HQ1zZpOTLiqRre/IU1Y7ozh5ZBJJGrOCGBNxqDcXANm9d+FLPsYKCIJJYNDYRkFAf5MgZLeAAqKbb6TbQwcIaQwO++3IvCyhwQzK6sk1rWXUWFqiMb4Zpub+s9bYWEDniF9dopr/8A941W8kQYWYAjxF679q7bmxLB8Q+cgEKAAqIDxyqO+w1NybDXSuOr4PX6fE4QqXqYRxhRZQAO4aVlSWpaZ0KkFqetkdEMRiFDqoRD5rOSob+EAFmHja3jTKRfTv09Z0H4mrfw/R13GfFtkOUB44nKrZQLh5tGK6XyIVXvzcaapbs5OqzSx0olY7c2E+FK71oznJUZW1BGtirAHhzt4d1241aONxoeF4dmwRynVM+VEwy9/wAIwyykfNUN4+ML6WYCCNg0IMTMxWTDNo0LZS10+dEbEBgSt7WOtlOTLB1VvTP/AJGCiiikdoUt6SigV7i0orGlBoLTMqSiikUITRQaxFUSZUUGgGkMKSsqS1AgtRS2pCKLGAoopaAErE1ka58XiRGpY3IFuHjTW5EpKKtmc3mt/Cf6GoYalOH2gJVfKCLA8fEGosa6MSq0zx+tkpaWvckHRs9hv4v9BXoTZUDeS4cgKfgY+JI/dr4V576NHsP/ABD+lejdjy/smGtr8BF/bWpfzMc/wIfU2bZwBeKAAAgTRO3gqAv6+0qD11VMeGK7Xx2J8klxUUb5CYyPg3yob2ALFlIv2NV41YXTw4jyJRhDKWkkRH3aB3SMxtmyEWykkAZje1zblXL0N8oigWJsIY1TRSWjQkcTmVWJLX1zHU311qJvSznUbVnZjMcmLwLSRRb8Mt91cBgw9Y7SkXsCDpprpUZ6KdMpVYRYljLEb2lItJDbiJvnKOBY2ZflXAJHf0h2fjmxImw0RXKLAxyR5m786mwkB00bNw5GumV8RCExL4ZRKyWmKKTcfWxgF0NgO3HvLfKUjhil6GmyRJnj1qv+teNiMLlBsjSyPYaKoVIwzW4DM4F+GtShdqLCkcoIOEcKMwYMMOTYLdlJBiv2Cb9g2+TezN0kjeWXESRE2wqxwyJbz0b4ZyrfOU5dOBCmlFNOxQlTRWVLUjj6HTTxtLAlgACqHTeczur25a2OhvYEVHCCCQQQQSCCLEEaEEHUEHkao9yGWMtlyFFFFBqZRLdlHeyj2sKvOdIyN1IGkFixzKXz2JNibWY+B8NKoyBrOlhc7yOw7zvFsB43q+8QDY5CAb6EjMOPdcf1qZcHl9b86GeXE4qQWggSBBoHxBu1h83DRHTwzOvoqM9NNllMNI+KfeuWDwyCMpu5LIm6yBmyxuB51/O1OpW8vx+BbEDWaWGME5ljAidgDrmlYFlX+G2nOoX0pOGjimGDkV33O6nUyPKrRu6qrZ2LfCRyMrCx4E34iqhycUbtNECIotSmkpnuCUtqW1FqAoSilpKBmQNFIKWkUBpLUtFMKCktS0UAJWJGtZ2pLUCAGii1AoGLekotQVoEFN+3PiW9K/1FdyxAcABXFtv4lvV/3Crh8yMc9+FL9Bu2CezL/D/o1M5p22EdJf4P9GppNdK5Z4mT8OH1/wCx+6NHsv6R/Q16K2In7Lh7fQRf21rzp0Z+X/l/8q9G7JlthMP/ACIv7a1k/mZ0S/Ah9TV01dxgRkDecmYre+XK3Pja+UH01FugckpxBy33eVs/HLf5PHTNf12vVi7fx6YfDq8jZVuq8LkkqdAB66Z9kdIYZ2ZYicy6lSMptwuOR1t7a583zE45Pw2qMsZsmAKzS5svMtNNbXThvLeymPY2w4FlPk2MxKcWyZ7qbc8sysrAei/jTz0m2W88OWIgMrhwCbBrBha/Lj+FRLZGxi2IyYp40RGymIyAvM5jVgllNgmV1J17VwtrXvCbBRjpv1OTFbeEeKd8MlomJWeNvisUCAN5urWjLXJzDzlK3FiRTv0dwuJmhzYfELh1WRhlEAkYhbZA0jPdwqkKDYGwsTpUh21s7C2Ms8am1lvY5mJIVVAUjMSSAB4gVo2f0eW15gSWNxEHYRQryRI1IViBxcglmJPCwp6hNwpJLcSbEPhkcFN52TIFjvcNa5CQWLhL66M1rngNBVnSDHHEMJggLH4xk0zqBYFkOudbAXHECxAKi9s/7KYS9/JoL3vcxKTf+Ii9B6J4PU+TQi+psgW58ctr+uhSSHCeh2UnhwZDljBdu5BnPsW9STZfV5iprFwsCd8mr+qJTf7RWrWwmEjiXLEiRrxyooUexRqfGthOulDn2N5dXOXGwxdHug2HwtmAMkv0kmpH8Cjsp6hfxNOu1MeIIpJXDFI0LtYXNhxsB3V15qi/T3b6JA+GDfDTxlbDtGOI6PI45CxsAbXLC3M0lcmcrbb3K66RdKcTipWBRxEG7ERZUUDSxZb9snjc38LU34/MqCRltY2IDFyRbwW2ll4nlW/AbDkZjI8rNmPE6E+i3AeA0qQYfDqLXv8Aab31tJxXB041JIiKyA8P/Y9I5UVLtrbHSVe5wOyw4j3jwP8A7qIC4JVhZlNmHjx08CLEVPujuhl1OnybKKLUUjpQhFFqWigKEtRalooHQlFLSUxCUtMZ6S6+Z/1f+qB0l+r/AOr/ANVp4cuxx+cw9x9rnnxyJ5zAeHE+wVq2ZtDeqTltY2435Uw7ZiCysFFhobekCiELdMWfqdONThvY+/pmH5/4H3Ug2xD88ew+6otHHmYAWFzbUgDXvJ0A8TUs2V0awbjB7zFhDNvd+MyDc5A2TidM1h53fpWkscY8nEuuyP0Rj+mYfn/gfdSHbUPz/wAD7qwg2BhWiRjiQHbGCArddIS1t7a9+Gt+FZ47o1hUGIy4sMYp444xdPhEbJmcWOuW7ajTs0tMPcfncvZCpteImwfj3gj8TWO2viH9X/cK147o/hVOMyYpWEIQwHMp3+bja3G3hXP/ALl6R/50aUqaNI9TLJGUZVwzl2Gfjf5Zpqpy2RKFMlyBeNgL99NxrZcs8+b+CP1O7Zm0t1m7N72524X8K9HbCxd8JhjY64eI9/GNa8ywx5mCggEkC5IUC+mrHQDxNemNixZMLh0zK2WCIZlN1a0ai6tzB5GomktxxnJrS+EPHTjZj4jCKiWzB0cXNr2Vha/LjUb6I9GZYZTLNZeyVVQbk3tcm2gFhU42xiEhw+dzZVCkn1fiSbD11GNj9MIZ5N2A6MfNzAWa3IEE2PhXLm+Y2xSl4bS4M+kPStMKVXKXdhmsDlAFyASbHmDp4VAP0ZPicQs6RsBjHkmjNwQF7AXMeVlVTU+6R9E1xdmDFJApUHiDxIDDlYniKa+iO3UmfDwRoy+T4Ug5rA5k3ULCw4WbMNe6oXDKUlGnHn1NvSHGW2lgY5GtEBLiBfgXSN0F/Fcwb/N4VKQb6ggg8xw9tVL1ndJopJMJIivlw87BmBALI4UNlHLRTYnvqbbB2dHLGsmDxUhiOtlINidbN80i/Ai4sPXTXwpmLTi6ZJADSMD7604PBunnSSPx862vpAHKt08qoC0jBABqzEKLfxGwtWVDsUrWnETLGpd2VUUFmZjZVA5knQCo3tfp+iKDho2nDEhZTdILjjlkOstv8AI/xCuDAbQ8phxM+Ksxw6NIikfBJ8G5uI+BcFfOa5Fxa3OtO+5Si2tSODpD1ms10wPZXnOy6n+Uh5f42HoHOovsRQzTM92ZpEQknMTYbwlidTc6Em/AU1wiyqO4AfhWWyNuKkkyFTcFTx4leJ4dwFbJXaR3ZMcMME3yTaWMAAc710LsV/lFEPzSSWHpVA1vQbGk2DjhI5YAgooKm97FnRAfSAxI8QKbOkW35oiphkjhwwsZGeE72xyXywzCzgaZTZSc1zYcBY/zHNLP+Xcd3wDxi5sy3sGU3F+43AKnnZgL8r1D+keCyTK44OuU/wAS3I/DMPVU+wOIBV5CVdCIxIkaMAsc6I0TC5bUswN+ClW4AUx7WwsM6hVEt+KEtGO3luoKkBgCbKRx7VNY36DhmSabIbRTO/SNQSMjaeI91bsHtxZGC5SCfQRS8OR6K6rE3SY5UUUVB0hRTVitvqjFcpNja97a1rHSQfRt7R7qvw5djmfVYk6ch5pK4sBtUSsVylSBfX02rtFJpxdM1hOM1cXsQd+J9NCrf2XofifTWNdx8w+R62HtBIwVa9ywtpflatG3x8MfQv8ASm5Tat2LxZkbM1r6cPCo01Kzd5nLF4b9HsaKl+z58KowRkwcrACQTHKbTsR2cmuuXjUQqd7LfG7jAbtYcm9kMBJNy4TtZ9dBlpZODPHyNsWIw4ijvhJCRjMzPl0eK5+Bv87gLV0z4nDGPFFcFIvw6MhyfEpeO6Mb9kmzaf4hXVDisaMMttyI/wBIhud1n3hOov5mZTXTtCfHhNohtxYyxtiLE3zHd5d2CdR5t/XWbe/9+5pT+0NW1cXhz5YEwUkWbdmMFPiRks2b5t27QPppiGxpThjPpug1tW1vcDRfSf61MttYzHyeXmXcDNh4WnC31jAJQxnv11v4VA8Ti8yRra27Ui/fd2b1cbeqrh7fyTPbkMFg942XOidktdzlGgva/eeVcxpKK1Mha9J9HXXyPCgOuYYaC65hcfBLxF7jlxrzYK9R9G0XyDCAqp/ZoDqPqU/GomVAkG3Jk3UaSDMsrCK3EHNG2jDuIBHrFQB+h7YSdJ4g88EZzlARvUte1ixAkW9jxvx8K6OvHGyRbNheJ2RhiYrMhKMPgpuYpdh7KhxOAimnjadt2Wyyyyyq7KDY7t3K627udc+VU7ZtjbS+E3S9ZWDEIlV75jlVSMhJHG7N2RbnqT4U0dF9vYabakksarG02GyN2wwklEqnS1u2UF7cTlvrY0zL0hnFsr5UHCNQFiA7t0Bly8rWqwJejGFmjBlwsILICbRqjKSATZ1AZSDzBFrVgnFG2TG4JWR3bHV+FDSo2dYmWYRGPNmWNg7IdbNdAy8NbiuTpb0fw+FVPJIEjSUljIl7k6WCvfsgjWwtf211bP6a7mYozSTYbgjvl3qEfOa43iHvPa9NSglxmGHw69o3zyOEjJ1OYImdiLkm1lvfle9FuqTBuSkpTRXPRrYAkY4iaWWPBw3aVzPKFlIFsgOfVQfOI4myjUmzftno8XxTlMO0QkZIcOjqxtmIUSNnJ7RJLcdAPTax5IsOkkflk6PIlmSM2SGNuRWAXCkci5JHEGu14zNjVJ+KwyZh3NPMCL/5If7w7qvxCHzqo6G2FAYEw7IGijVVQG4ICLlBBGoNv6mol03x8EGCbC4fIGlYIyq12CghpC2pNyAE1+f4VMNsK5hkEWkhQhfTbl3Hu8bVR/SjDthVillU/DZgF4FAjsBcH51s3rtyFRBapGuPT/m9jQaZtj4cy7QEYZV3kjJduGt+7iTawHMkDnXRhtuI7KoDAk21t765V2kq4aVVVt82KSRZAosAgawD8Q2Yg2rqxpxZp1mSGSK0stHBlYYcuGGZ2UEyOMzG1mS0aHsjeboW49odphpTp026vZJ3RoZEWOZt6+/N5I2soUJEQOyECIVvmuFJ4VwYTa6CJcWR2Yoxil+DLgyPlWNLhlAIlkN7/RkixF6bNq9Zk+ILBAArmwABkkANhzJWPU2GVbk2sRoa6PD1cHm6miwdi4LDYaCSJwWV1tM2iLZUKcSwEfZso1GijUkaRrF43CPK6YOYBmUZI2bNcjzt1Pm3YVQGJVmucpymx1iT7D+DlAYK0bIX3pAIZmiUndkM7dp1XMxHAC/EV2xbJw+HfM5VwuIMTPJEqlAGlgcmG7R3SVUe7hgQ6CwN6uOLT6icm3ZXHSvB7rFyrawzZgO4N2gPVe3qptw2IKMGHEa61KesD4RosQLXkjBcC2jkZm4aasWt4WI0NRCo9gunaHc9I5O5fYffSf7Rydy+w++mmip0R7Gvmcv5mbJpizFjxJJPrrLCYp4nV42KOhDKymxVgbggjga00VRg9x72FOzzuzEszBmYk3JJYEknmSakAqNdHPjT/Af6rUlArly/Me70P4P1IM/E+msayfifTWNdR4b5CiiigQV1x7VlUKokcBLlBmNlLCzZRwFxoa5KKAOsbTltl3j5c+8tmNs/zrd/jWbbamIcGWQiQgyXY9si1s3faw9lcNFKkO2dh2tMc95ZDnAV7sTmA4BtdRXIaSimKwooooAUV6i6MRg4HCWJB8lhvqR+6SvLor1R0Tj/AGDCf8tB/ZSomXEjnX3f9FQ3/wCJi/tTUvVl0rhlwWGiZwJUURFDcX3ZsLG1rlAp486Xr/f/AOKiHPymLl9TNVUdWkEsmKEcQYqSGZgNI8puGJ5cCPE2rPLG4F461Uy6OjmBifPvoozicPK0cjZQM1u1HLlHZ7cZVr245u6nBOlGGZ92JVLE2Ghyk8LB7ZT7awxex88zSo+TeQNBKtr5wQTEw10ZCza63DEd1Q6DoNid6FZQFDavmBFh3C+a/gRXFKnujqxpSvUx0n6u1z9mYiMngUuwHde9vC9ql6LYKq6AAD1AWrTtLF7uGSXKTlQtl77DnUGwfWBIkq+UNEsRYBrgJkBNrhieXHW96XIfFkVt8DXPsbEtOymN2kZySbGxJPHPwt43tVo4GDdxxxkglUVf4sqgEgcTwqFnrGixGIWHDMwiJOeZY2kc6cIolBZQeGdhfXQc6eDtRogfJ8FNY6tLL2L+LXzSv/mAP+l6H6k5MrmkiSEVTfXFtWGSbDpkukErK5HygcmdQBbhlte41vw41YmC2zMT21mkN/NjwjQoPTLPJY+m4qlutbEt5fLHkMaqwkCsQSTIisTdSRbU2F9K0xResybjpdjIuR5YRhImMnaJX5xzuy21PCO3dwPprZsvpNuUiQoSI8UMSbG1yFC2tbw40xq5BuCQfDSsa7NKMdbLV6BbUjxMEkUwUrHOJgrAMArs4OjCxKiWV9QR8GNDwru2htmGKOJM6rNHHLBKIlB4i0ZV0CgsrpDLqTds9iCLGuuh+0BHiMrllSQZCytlZdQQwII1BHfz10q8cDsrAY+RGxSpDjN+GJjfL5UVQNpe+hN7gWa6Eg2rWLSW5L3IMcVvWzvHu99C0DdhE35dixZt2EQMCvZ7NyUBN6esB1a4nFmN8RLI6AZbsdQlhbK7E21LX592a96nu0cLh8NqYMPEEvlllym2gGZWc3HZtqFJvoRzLOOmpBQ4dmnYhsjPdIyDbMcp7cigi40QajW1T4sn8qK0bEB60djxpvxEFUJMkaqvJY4ljT1jLYm/HTlrVFWl0kxG8ikRTm7TSFgSQz6tpflmLa8+yOCgmsJlsx7r6ejiPwpCZhRRRQSFFFFAHTgcaYmzAA6W19VOI6St8xfxploqXFPk2hnyQVRYrHU0lFFUYhRRRQAUUUUAFFFFABRRRQAUUUUAKK9X9D4v2DCf8rB/aSvKAr1z0NS2z8Ge/CQf2UqZFRIX1+j/AOLi/wCai/szVX3VJsuMYjyl5V3iBhDCCbu7KyDeMARGpvYXtcnw1tDrtwKybMiDypEgxMbM7XOgimFlRdXY3FlHiSQASKx6PbSTCiOZAY4RcxFyN/iStwTp2cNBcdooMzWZcz2YrMvloFyWphp8WsJGLgw7grdm3wCqh84SiRRfKNMwuDbXvMZPSfBYYsf0rLxukUB38SCw7K72OS4vfi9tdLUy7T6VNFhsRJIxOJxUBAB0MMD2CAgebI+93pHJcoHCwqW9ZQxdynIufG9aeCdWSSTGTKRYrZMOrDx3ADEeBbXupqTrN2bCBuNmKSOBYID9tg7H21VlFaeFEWtltDr+caDBoB/NP+iU3z9emMJ7EcK+BUt+NxVa0U/Ch2FqZ6C2N1lpJh4p5siiS8clr2hlHNhqTGw1vxHa4gG1a9Z+NXETiXLllsEftXVguiso9ouCQdLhTdah8eNZUKBiFa1xfQ2Nxcem1YyYtmUKSSBwBOg0t/QAeodwso41F2gcm1RpooorUkzikykEcjep/sna7lVAJI0IBPA8bi4IB8RY3F71XtSTo/iTlH+E2oGib/7TKp1gkDa5mWYAm+vAp/rf1aVx47ake53eHEi5id4zkE5OUaZTYKTx7woHC9cWKFwGFc1SVbOwNYIfV7RUL23hMkjAcAberiPw09VTGYdj1A+y1NHSDBZgG4EgA/ja/r0/zUySKUUpFJTEFFFFABRRRQAUUUUAFFFFABRRRQAUUUUAFFFFABRRRQAor1x0S/8Ax2C5/skHL6lK8jivXHQ9x+j8GDf/AOrB/ZSpkVE5tubGw20sPHDic+XMkgCsVOYKQNbHkx0ptfqh2c8iytvXK5QFaTsZUAyrkCgZQABloopIbMcZ1M7OldnlbEMzksxMp1JJJPm95NcrdRmyh9P96fy0UUyTFOo7ZR5T/en8lZP1GbKH0/3p/LRRRY6NDdSmygDcT6fWn8la4upXZeY339iBYbzgRe5vk1vcei3jRRU2yqRt/Upsrun+9P5axPUtsq9rT/en8lFFFsKQDqX2Vb9/96fyVrw/UxssjtCa9za0pGlzl4rxta/jRRRbCkbv1KbJ+v8AvT+SumDqg2ZH5m+1I/enx/wUUUWwpHWnVps4i15rfzD+Wl/Vds7677w/looosVA3VhgARrNbl8Kfy1hJ1YbOa4Yzai194fy0UUwo4ZOpPZRJPw+uvxp/JWp+pTZI+n+9P5KKKGwoQ9Smyu6f70/krOPqR2Ufp/vT+SlopWwpGwdRmyvr/vT+WkbqO2SPp/vT+WiinZNGuTqS2UOAnP8A+0/krAdS2yuB31/5p0/6KKKVspI3jqP2T9f96fy1kOovZX1/3p/LS0VVk0H6idlfX/en8tH6idlfX/en8tFFMQfqK2V9f96fy0fqK2V9f96fy0UUWMxPUZsr6/70/lrFupDZX1/3p/LSUVNjo0t1LbK7p/vT+StZ6mtlDlP96fy0UUrZVIQdTmyu6b70/kqbYGWKGNIkJCRIka3uTlVQo1troKKKTY0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2538" name="Picture 10" descr="https://encrypted-tbn0.gstatic.com/images?q=tbn:ANd9GcTZzFnmFxagnsrorHX1M_rrEFAUFPsIm-IVTaTTZX-bs_bTpCx5fqjb2AyJ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615142"/>
            <a:ext cx="1066800" cy="2023784"/>
          </a:xfrm>
          <a:prstGeom prst="rect">
            <a:avLst/>
          </a:prstGeom>
          <a:noFill/>
        </p:spPr>
      </p:pic>
      <p:sp>
        <p:nvSpPr>
          <p:cNvPr id="22540" name="AutoShape 12" descr="data:image/jpeg;base64,/9j/4AAQSkZJRgABAQAAAQABAAD/2wCEAAkGBxQSEhQSEhQUFBUWFRQVFBgUFRQVFRUVFRUXFhUXFBUYHCggGBwlHBQUITEhJSkrLi4uFx8zODMsNygtLisBCgoKDg0OFxAQGCwfHCQuLCwtLCw3KzYsNystLCwsLC0tLSw3LC0rLi0rLC4yLCwsLC8tLCwsNCssLSwtLCwsK//AABEIAOQA2AMBIgACEQEDEQH/xAAcAAEAAQUBAQAAAAAAAAAAAAAAAwECBAUGBwj/xABDEAACAQIDBQUEBgcGBwAAAAABAgADEQQSIQUGMUFREyJhgZEHMnGhFEJyscHwIzNSYoKS0RUkVKKy4RYXNEODk/H/xAAaAQEBAQEBAQEAAAAAAAAAAAAAAQIDBAUG/8QALBEBAAICAAUDBAAHAQAAAAAAAAECAxEEBRIhMRNBUSIyYaEjcYGRscHwBv/aAAwDAQACEQMRAD8A9xiIgIiICIiAiUlGcCBdExamJ6TGbEsZNjYGqL2uL2v5Tjt/NtYnDtS7Hu0mDZ3tezAiym/u6fnSbl9QeIOpB+PI+HCXriu7ldfxHnEW1I4vCb41vrVPVVmzw+9j82U+Uux+xcM5JyKp6pdfu0mgxW7lJT3KlUeHdb+k7brKOso70gjX5CUqb0hdb/K046ns4jgWPixA+QkrYNjzMdMG3VbM3vDNlqCw5MPxE6ihXVxdWDDwN55hRwar4/nrM7CsyHMrFT4TM1+E29FvKzmcHt9xpUAbxGh/pN3g9oJU9069DxmZjS7ZcSl5WRSIiAiIgIiICIiAiIgJSVlDEiKo55SFx1klKpmXMJGTeYSUDSFxJ3EhyyixbiUYX8JeZULCMVwZhV6N+npNk4kTJNRI1LUJE+Hm2NKWtSm9o1P0W8moYXrM8paVVJdjDNGUAImYVkOKWwvIMjCbVqJx7w8ZvsFjVqi68eY5icvXrBKJfpw+PCYZxjUmUg62BHn+EdO1iXfCJjYDFrVQOvPj4HmJkzDRERAREQEREBERAoZaTLO11t42+V5WpxBmRr9iVL02vyZhMjDi4mt2A/cq/ab75tQwp07+HzMswkIWXWR3l7g8Of1paBII2EuUyypAMqLagkZEvMoBKKZdJAZksNJaacuxjlZIiS8JKvpCIKy6TXDEAHI3A6X6GbNzxmg2shGom6iPbNTLhmU8Q639ZBtpv1VuaiYe8WLz0KR/adUby/2ldoVcwpeCC/w/+TcQOj3Vx2Sp2Z919P4uX4zsxPLUqEKKi6AEZepIPGelbOxQq01cfWF/PnOd47tQyYiJhSIiAiIgJSVkJq97L04+cDWUq92HjXZfRZsKxvp42NpoUa3bH9isr+R4/KZ5xAFYr1sw8fzpExtnaPZlPLUcDVWzMLag8D+My9qY2lTANV0TXu52C3I6X42mhTEMlTs149o6jwzjOnl7w/hmr9seCVsNTrG+am4C9LOQDceQmM0zWs2h6uCwVzZq4rTqJnW3TU9tYbgMRRJPSonH1kmJxtOmA1SoiAmwLMoBNr2BJsZ4AqUexN0fti/dcfqsul1I5njN82Cb+yO0qG6riFaiLg2VgEN/C5bSeSvFTO+3tt9/N/5/Hjmu8k6m3T4/w9Wba+Hy5u3pZQbE9olgTwF789fSXHaNHJ2va0+z/bzrk6HvXtPGqGBQ7Nr1bHMMTSHhYLYaf+Rpm7b2JUGBwb0wzUsjs4GuSpUIOaw5cdeUscTbW9e22Lcjwxfo9TX1dP629Wo7RpOVVKtNmYXUB1JYdVANyPGUfaNFXyNVpB7Xyl1DWHOxN55luJ9FfFo/eo1QDlQEGk5ykHKSMwNtbTQ4rCNQrOuLpMxYsGa5DE3v2lNuDfAyzxMxWJ0leRY7ZbY+qYmIida7zv4+Xtj7VoBQ/bUgrXCt2iZSRxAN7G0voY+lUv2dWm+XVsrq2UdTY6cD6TzDa+z8P/ZVKpRd3FOqbZ7Ag1XAcMoFtJn+znD0kwmMruSAb03sR7ipfTx75ljPPVETHttwtynFGC2WLTuLdOtfl3P9t4b/ABFD/wBqf1kmKx9JVDtVpqraKxdQrfZN9ec8DFJezBuuYsQU+sBYZT65h5Cd3vDRp1NjYeol/wBGUsL3sxORwfUzNOKtMT28PTxHIsWK2OOuZi068eHepjaTIzpUpsq+8VZSF0vqQbDzmoxONpVgVp1Ec88rK1uh0nl+zMScOzI4IpVqYFQD61Nh3WX4XPzm43GwvcqVRfNmCHpYBW6cbkzpg4mb3iunLjeSU4bDfL17iNa/OzbFdhR7P6/b0wg6FyUJ8r38pvMYoDZeQAHkBYTQ7wVuzrUmtfPVUAdHUE39NfKbbE4lbs1720J6m3KfTfnWxc2oL1LH5TqNy8Zo1Enh3l+H1h905DMeyog/WLN62tNjs7GdlUpuDop1+B0P58Ji0bgh6REtUy6cGiIiAiIgJpfpFsSy+CzczktqVcuJDeNjER3SzPwlP9NVU8HWanaDsop1B71MlD8OXym7o/rg3UWmDtTDX7VBxYBl+0OE1E92WrOLvjaDLbLUt8geHiD95mV7Qt3sRjadKnQZVUMS4Y2DcMvLlrOQxVZ2ej2WlVK9JlH8aiovmtzPX7SZ6RaNS78NntgyRkp5h5fs32fVxhcRQruneKPh8t7JUGbMTpfW6jylux9xq60K+GxFRclQKaYUkhKgJJax/hnpWKqhQWYhVUFmJ4AAXJPlOfqb34En/qqP84nl9HHGn045lxuWLdMb3MT2jxP+nAUtwcZZqBq01oswZrEm5HA5bcdBzm+2/unXqHDDC1ezSjTyaswNwRlJUaNwnTbU21h6DKtatTpki4DMAbcL/DSVwO2sPVR3p1qbrTF3KsCEFibt00B9Irixx2iWsnMeNvNctq9v5dtz2/rLi939y6yYkYnEPTurFgKY95iLXOgAHhNeNyMf2RpmtTcMwLK7FuA94MwJB+E7T/izBf4mj/OJmYjbmGpKjVK9NVqC9MswAcC1yvUaj1k9LFry3PMOPi8WmnftEfT8fDjcZuNXGFp4ejVQ99qlbNcKzaZbaHQWkGG3Hxy0KtAVaYWoyEqGNjYMGvpz7npOwO9uC/xNH+YSapvVg1tfE0hcAjvjUHgfhJOLFPfaxzDmER0zTe539vu5HEbl4hsDSoXpdotRix4Xp65RmtfQ5fSYQ3JxooNQ7WnkNRXC3OUWDZuXM5T5TvztzD9j2/bU+yvbPmGW97Wv1vpMM71YNiAMTRJJsBnGpOgEs4cW/KU5jx2piKbiJ3493K47c6o2DppUZTiKRbIwPdKE6ITbhb7prdkYOph6VWm+XMWLDKSfqgcbDpPRcW2k43aN8xnoxYKVtFoeLLzTPlxWw2+2Z25LaePVlQvr2b579Mqtf5aecn2UrOqKb5nOd/C+oH56Tl69JmxlakT3A+o/d0Y39QvrO+2NSsb8+J+M9sTt85sccw7RVHBRYTKRQAOvGYGG77kzfbOw9zfpMz2R1+7+Iz0gDxTuny4fK02c5nd7EWrMnJxf+Jf9ifSdLPPaNS1CsREikRECyo1gTOK2rUDVPWdrVp5hacjtLY1RG7Qd9Qb6cQOdxNV8s2Z2y6mawPESm8D5crjkbH4GYtBuzcWNuEk21VDKykizLx8Zdd0cfj6NtqYLL7tWtm0/dpsxHynrM8o2PXD4zCK+rU6zZfD9E+vznqt9Iy+zUMbGURUp1EYXV1Kkai4YWOo+M+dPoF6D1RwSqKbeAYd0+ot5z6Ix1BqlKoiNkZkZVb9ksCAfKcFsb2dvRTEUqldXWrTyABWGVwbq5BM8HEY5vMaj5ff5Nx2PhaZJtbvM17fMb7/p57imqYlKuJqEt2QoUgdbEk2A8Ta5PxE7LclaVLZeLrut82dX1IzAAhV0OnvHh1mfX9nj/RKeGSsoYVDUqsVNqhIsNAeVhx6THX2b4gUGo/SlytUV7ZWy2CsCLX5kqfKca4r1tvW+37fTz8w4TPh9P1IrHVGo1P2x/wBt5s9ACmhF7nOGBUgAaZLNaxv3p329lOjW2VhsQq2amERNW7oYqtRSL6+4OM2WN3GrvhaGG+kr+iZybq2VgfcAF/q6+sxP+W+INEUvpS5Q5bLlbLra2l+oJ84jDeu46fMN5OY8NmnHecvTNbT8/b/Zze52wUxham9OoOJFdScqkW7hB7tzeTe0HYlPCNh0S5PZMGZuLZCMunAcTwnc7m7pVcC9QvWFRXXRVDABri7G56TC3r3Lq4yuaorKq5QqqysctuNtef4S+hPpePqco5rjnmHVOT+FHePPw1G2UpUdjUky61cjKCT+sJzs3lqbcJxYCUqtJiCyjs3cFWU3Bu4F7E2tO5xns+rvTpU2xKkUwyi6sQLsSMovyFh5TK3i3Lq4lkY4he5TVLMpN2A7zXvztF8V7d+nxp04XmHC4vpnJuLTabT39/Hs6PGOCARqCLg9QROXx6Xa44zZ4TCNhsOlJ37QoCM2vC+g16DSazaNW40n1cfiNvx2aKxktFZ3G/Lz7EALi6p+s+T0tOmwmKshI56TjdsVrY1x4r906rZ9iB04zvXw5ui2VTsNZ0eCFl6/CaHZ6cNNP3jYTo6Z7uny0HzmLMyx2xfZ1UbhYr6E2Y/OdwJ55jaDuQqLcm4sLk+s7/DAhVB45Rf421nK7cJYiJhSIiAlJWIGDjNmpU5WPUfiJz22tlV8pyrn+yRf0Os6+JYmYTTyXd3YVc7QpvUpvTWir1CSpAJtlAvz4n0np9arlUTJImrxJvUWmOQltPVJLYUVsJCDqZPUNhIFEwKOJcolWEop0gQuJfTlK0pRMvsi6oJAvGZFSQqNZIVDUkREnqzFqPNQy1m16dxOSqtfS87TaIzKZwlQ2zA9TOtSHmm3Dlx9W/MqeNuKidtsRiwAQa+ALGep7o7Lo1MLTd6NJm7wLFFJNmIFyRedFQwNNPcRF+yoH3SRk6ezWnBbE3frvYshUdXNv8vGdfh9igDvkt4DQTagSsxN5k0ho4ZU91QPhJoiZUiIgIiICIiAiIgUYzU4Bs1V28psMbUyox6Ca/YnulpfZJ8s6sbkDpxlpl6dZQiZFCLy20lEjeBY/CWU5V4pcZfYXVOEsUy+pIxJHgY+IaYTtrMnEGa96k6VhlWo+hE4vbFLK7eM6p6vGc5t8XAb88Z0iFh2+4R/uafaf/VOjmo3UoZMJRBFjkDH+LX8Zt5xny0RESBERAREQEREBERAREQNbt97UW+IHzluzktSHjJtsUs1JgNeBHkZfSSwA6C39Zd9kS2iXGWzICRNJZGZBA0onGXONZaDNouqGRMdJeZFVMRAwa5mvqNxvMzEGYLidKwjDrPxmrxQ7RSnXT10mwxvCadjNj1qhTCqqjgoAHwAtJZjbPq56VNuqKfUTJnnbIiICIiAiIgIiICIiAiIgWVTYS1Ftzltfio+MvBkkGMsLSheWA3MIkZtJGZVzI2eBSoZEDLyLyxzNQheYlapJ3MwahmohEbm4mFWMnJmPXPKbgYOM4TS1puMRzmmxTWJm1h6PuhXz4Wn+7dfQzdTlPZ3XvQdf2ah/wAwB/rOrnnt5aIiJAiIgIiICIiAiIgIiIELrdh8PxltVgBYTD2rjuzI6kfjI6dYsMxl17szLKZopm2shptfjJCekIEykoTI6lSXQvd7SItI2lC8aNlVpikSZmkFQzUQiJ1mLUS8yS0gepNm2BiEmg2gus39Z9ZqNoDnKsS6D2a1e9XTwpt/qB/Cd3POvZw395qjrSHyb/eeizjfy2RETIREQEREBERAREQEoZWUMDS7RwZqVgTwAA/GUxOIBPZoOHGT7Ur5SbcSB6zEweFscxNzzvrOkeGJnuy6a2GskvLlWY9V/KZ8oO8iYy4yMtLoLyImXs2kgerNIOZjVGl5MhrGaGPUrSCrUlzLIXXSaGNiKkxazZhxmRXHOYbtbwHMyrDf+zbDg1K9TmFRLfEkn7hO+nl3s3xn99dBezUmPgbMLfeZ6jOGT7nQiImAiIgIiICIiAiIgJQysixPuN9k/dA581e0ctyvp8JtKaia3B5bXXTqvSTvX0tOkw5p69bkJCq9ZahHWWV61oiE2uapeRs0tFSWOJdC2q8gLSQrLctpoM0xneTMt5juJYRY5mK3GZDzFqcZqFY9ZrAzSV6lxYi+vym3xLdZo61axOlzLDVW03Gr5MdTIAIdXpnqPrAj+WetzwrZWJqLj8JbU9qvcTjY3Uk/AE+k91E4ZPLasRE5hERAREQEREBERAShlYgarF7Osc6XHUDj5SKlRVuYJ520IPiJuTIK+DR9WXXrwPqJqLMzVhNhl6jz0kRwDcdD5zJbZx+q5t0YZvnoZZUwB5XH2WP3GXf5YmJYrUGHKRPTI5TKdaq87+RmLU2iw/JE1G0Y9S8gdrcZO+1RzUecxqu0l45QZqBY1aQu8occ7+5TJ+Ck/cIo0cXU92mwA6gL980qN2J4An5CYmIJHEqPO/ym1G7OJf32VfixNvID8Zl0dyl/7lVm8EUIPmSY66wupcVia45m/wAhJMHsqvW0pUmseeXKvxzNaekbM3eoUDmRAW/abvN5E8PKbUCYnL8NxDkt1dzlw7ivVIetYgW92mDxsTxPjOtESs5TMz5UiIkCIiAiIgIiICIiAiIgIiICIiBSUMRIBEZYiVFbRESSqspKxK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44" name="AutoShape 16" descr="data:image/jpeg;base64,/9j/4AAQSkZJRgABAQAAAQABAAD/2wCEAAkGBhQSERQUERQVFRQVFBgUFRcYFxwVGBUXFxUVFxgcFxQXHSYeFxwkGhwXIC8gJCcpLC0tGB4xNTAqNSYsLCkBCQoKDgwOGg8PGiwkHyUpLCksLSwpLCwsLCkpLiksKSwsLCwsLCwsKSwpLCwpKSksKSkpLCwpLCwsLCksLCwsLP/AABEIAKcBLgMBIgACEQEDEQH/xAAcAAABBAMBAAAAAAAAAAAAAAAAAQUGBwIDBAj/xABMEAACAQIDBAUGCggDCAIDAAABAgMAEQQSIQUTMUEGByJRYRQycYGR0SMzQlJTY5KTodIVFyRDcnOxs2KCwRZEVHSissLhJTQ1g/D/xAAaAQADAQEBAQAAAAAAAAAAAAAAAQIDBAUG/8QAMBEAAgIBAwIEBAYCAwAAAAAAAAECEQMSITEEURMUQWEiMoHwM1JxodHhQsGRsfH/2gAMAwEAAhEDEQA/AJbtjbS4LDpI6s4JVLKRe5Um9z4A0yDrYh+gl+0tb+s2/kMf86P+29V1gNizTIZFQiL6RrhSb5QEA7UjFrKAoOptcVyybT2PUxY8ThqmTyTrXgtdoJABxOZPfS/rWiB1w2K4c0t/UUw4fD4fZYEmM+GxZXPHCi5hEL2uL6A3uN4fQo43ax1o4/F4lIMMI8OXbKgK5zmsSM7PoNbC4UW401qfBhknjTqKJbH1twE2WN+PDMl/Rx/0rpTrZhH7iX2pVY4zp1jI5Wj2hHHIykhllgiuPQcoJB8DY0se18O4DyQvDGTbPhpc6pr8vDy5yvqYDXS9PTII5MP+Uf3LMHWzDe+4m+0lZ/rdh+gl+0nvqtcVEquQkglTQpINM6MAVJHI62I5EGtVZ62j0Y9LikrSLOfrbhP7iX7Se+li624R+4l+0nvqsKBS1sryeLsWuOuWG3xE32k99Zjrnhtrh5vtJ76qain4kheSxdi1X64oD/u832k99H644foJvanvqrsKgZ0B4F1B9BYA1IukUWDgMkSxPvQt1bMSoJFxoWuaxn1DjJRq7JfSYU6pkt/W/B/w8v2k99Zr1xwAW8nl+0nvqOtsXC7yKMR3Zot4SHa2hAPyr3v/AFrgfCYaPCxPJEzO/NWOurciwA0HKs11t8Ji8thfoyXP1wQG/wCzzfaT31xr1oQZi26xBJAGroeBJ7/GozsDZ8M88t0IiVAVBYjKbqNSDrz5866INgR+VYqPJdI0LKMxGXQEG97m1+dOXVpNp+isflsS9CTx9bcA4YeX7S++k/W/D9BN9pPfUH2rgY48NhSF+FkTeO1zwPmjLew4jlyrfsLAwmCaadC4jYCwYqbHLwsR31Xmajr96B9Liq6JgetyA/uJvtJ76Q9bcOloJhrfzk18NTUb2PhMJisQFSF1QRMWDOdWzoAQQxPAn21HtmwB5o1bzWkVT6CwBpx6jVaqq3BdLifoWWOuSG3/ANeX7Se+sG63ofoJfanvqL4jYcSjHEJ8SF3fabs3S/frr30u2cJhcO4R4HuVDXVydLkfKbjpWa6y3SX3s/8AYvLYexJm63ID/u8v2k99Y/rZg/4eX7Se+ofBs6Mph2MZs7nMbntKDJ2eOhsANPbXTBszD+VNA0bEnLkIJAX4PM1+1eqfV+w302LsyTjrZhvfcS+1PfW4dcMH/Dy/aT31XG1ljWQpGpXIWVrniQx1FyeWnqp/wOycOY8LmQl5tCczDUAm9ge7uHOnLqdEVJ+oPpcNcMlf644NP2eb7Se+tE3Wzhz/ALvN9pPfUSxmx41inYKbpiDGpubBc6C2p10P412jYsCyz5oWKRRo9g54ESEkHNzsOPdUvrF9/fuLy2Hsx6PWnB9BL9pPfWL9acP0EntX31H9j4TC4mchI2CLEzEFjfMHXgQx5GufBx4WeaNI43VbOXuxJIC3W1m0tajzXOz23H5bF2ZJ/wBacP0EvtSsR1pw84Jfavvpg2FsSKQSl1JtKUTtFeHLj48zXLgdiq8E5IO8SURob6XLKLWvx1NPzcba7f7F5fF2JOetCH6GS3iV99Yx9ZkNu1BIfWvvqM9LNkxwPGIuDKxOpOoIHM0w1rDLripIa6bG/QsQ9ZcH0Et/SvvqUYXFK6I4UgOisBa9gwB9HOqUq5tl4YnDYfX9zH/bWtYts5upwxxpOJu6VbAGKw8MbNaMSpJINbuqo4yg8rkgE91607Wx0OGgadwN3hwbKLABh2AqgfKv2B3XNOW38ZkGGAIs8yofRuZX/wDGq76ytqf/ABkqg8cYYvSMxmB9Hm1M03NI40/hK6ixuL2li2MatJNI2YheCqNF1Oiogta5texOtqtvof1c+TyLiJ8jTquVFS5CXFixY2MjkXFwABc2BvemTqZwzpg53iRDLLKFBbzVCICN5btWuxIUanw4hx2i8TyKMXjZ5SxIVEmjwULWJByRK2eQXBGZjlNvPqpybelbERXqydPEDxAPpHvqA9MtmbNxIZDPhoMSLqrK6KwYfIlCnUX011H4GbYuIx4ZxAhzJE+7XUnMFJUXY8c1uJqu5el00awkYWVIsmWXIkW7zqtmzs8LkODoVZlIOh43rHGnyjSTK+2fh3gleCQWcE5h3WAIII0IINwRoRYinYCtG3pVXH7wxNAJolfKy7sXYDtKtzlVrZrX0JI1tctseIYTRjMpY3VgvdrYs3ym537tOGlbzjqdnd02fRBJ771+g80UlF6wPVsWiiigDOAkMpXUhgQO83FvxqZzY2WTDYk4iJUYRsFOUj5JvxJ4aAemoSrkEEaEG4PcRXXLtmdgQ0rkMLEFjYjxrnzYnka4M5Rslu09sxYd4XMZZjCNQwGlxdSPEi/rrSs0/kUG4QsTfNpm7ILePeaiU+Kd7Z2LWFhc3sO4Vvg2zOihUldVAsADYCsvLUlXPv8AUnwx22AhiXEGS6ABVe97ga30AOuo9tPZgK4vENm44ZZLgcs1rfgKhTbQkIcF2Ie2cX862gv31sO2ZiSd69yuQnNqV10Phxpz6eUm3fP9DcGx26TEyQYWf5yFW7gdDb/u9lbejcu7wmIlyq+VhdXFwRZffUdfGuUEZdii6qt+yOPAes+2ljxjqjIrsEbzlB0b0jnV+C9Gj3/aw0bUSHoxj8+MeQKkYMRGUcNN2NPTaufA9HpY2hlkAW86LkNw2raE6WtpTLh8U8ZvGxU8Lg2NtK3ybZna2aWQ2YMLsTZhwI8RSeKSk9NU9g0u9iVY7DuseOZgwV1QqSLBrR2PsNbuk8mKcbqGMvEyWYhbkNmNwGvpplqHz7ZncEPK7A8QWJvWS9IMQOE8n2jWS6aaae239fwSoNElwkmXAw387eBFuPNLSsCVPfbN7DXLChTaiAkXAAJ5fEHnUcfHSFQpdiqnMBfQHU3Hjcn21JcR0clWWV9+5eLCjE58upFmGUHNw0tf8K0j00t9+b/cUqjyyO7XP7RN/Nf/ALjUw2XiEXD4PMl3JYRm5GSyvd9ONwOHiKY+l/RlsG8YeTeNKhkbSxU31B1N9eelO3+x8/7CRiGKyrmBtbycNGrj5VjcXF7jhWuXp3OKj2/gmU4uKdmOI2c0sWJyBmYYtrAX1GeMm44GwrftrGTx4qXyeISAxR57qWA+MtwI7zx7q0HY80QmKYuSy4xYCQpGdpN3d9W0Nm4Hjl4it8/R7EIk83lkmZJkg803kAaJbk59LGRtNeB11rFdJO96a/8AP4I8SPc1bTxksc8bQRqzGDVQuliwJOludq2x4nNJhGKZWyyZgoA1Crca++uLamxZYHxBOKfNh2jjzZSCyybtifOOW2YG2t607QwOQJIMazFwDDeNlLh2CMQcxy2HG9r8KH0kqrbgNUWOmyGCRDMbbzGvY8btmKqCPGx1rHASbtcYSLqJnc3OXggkFh33ymuDbWzEw+ePy9jJERIsW6Ze2RmBDZiAe0de8mtnSbYy4VZUbHs8rKrNFu2G8vlHafORew/6aH0crbv7sNSf19jh6YSFhhmbiYQSeZJy3J9dRynbpHs90gw0jTNJvYWYAj4oLlsoJJvxHdwqAHa8vzz+HuruwYHGGkzn1McdWSurt2Mx8lw9voY/7a1QexZ2ePMxJOYj2Wq+9k64XD/yYv7a1olToz6qevHGXcbesafd4ON7gFTIRr8r9H4y342qsOtDFlGOG01lTEnvOfCwx6ctGR7/AMQq3+k+zVxOECMha2VgoK62Ujg4Kk2JsCLXtqOIo3rB2cVxMN3LK8KZWOY5crMjKcxZwVI1Uklb5bkAVoqcjzZcFk9XvQ/Js9rSsjYpEYyplLKjRISqEggallvx05ECzjgerSGPELiWnxDyqRY5ljFgMoXLEq9kKAtgQLADhpUF6D9MVwIWMS7yIyEOL2ABud4l9VNrXXgT3E1c6668Rx9I5VzZHKLfuVGmLGAq20sBbuAA/oLVHU2zhTOXhc7w4lMJKUBySOUYhX+SxCg2fiCAL2JFPmMxAiRna+VRc2VnPqVQST6BVYv1h4qzSwQQJAstxETlndAbN8GDoTxvbS3PnEI2aNG7r0wK7jDTZRmWUxm2l1dC1r+lT7TVXbNxwQra1mIU3UBhfmGHEVbXWZiBitmwMAyiSaJwGGVgDHKdVPA2qnMbs0xuQDpa6km1/X3iurFThpYqnB+JHiyUuwAuTYc70iSAi4II7xrTLhQ+I0kbsL822rcrngacsBhN2uW9+0TfwNqzlFR/U9jFmlkaaXw9zqopKWoOgKW9Y2paAFvSXoBpDSCzK9IKBS0AFFJRQULRSUUBYE1jesqSmSwY6H0GrlhxEPlkzOUMf6Miz6jUB5Cy+JsLW41TIpbVUZaTDLi8T1+9iW9PMZvVwUhN3bDBn4aM2UnhT1jtulW2bEhG7lgwyTA2PmyITflqLg35Eiq4pLU9QvAVJdr/AHLMxT9jE9pQ36VhI1GnxOth8kezTwrpx+Pzw4xLqBHPhltcas06O7aE3v2TodLcBVVWpMtPWZ+W9/vYtPpbhMkG0mYp8K8DR2KknLu1a1uGvLuFRnayr5NssgqTYhrcRaSOwbWoll8KUCk5Fxw6fX7qifdPdnzu0rjcmBWEoIZd55gDcDci99PAUm3cZJJhcQcXHht78GI3QLmsCARmsSfaOdQLKO4UlqNQLDSSfoPvSnE5sLghZhlw7DUEA6J5pPEacqqyplN5reg/0qGmtsXqed1qrSv1JJ0dPwR/jP8ARav7ZSg4XD/yYv7a15/6On4I/wAR/oK9AbLm/ZcONPiIv7a1L+ZlZPwIGPTB2jwTTJIyNBGZRlsQ+WNiFcEdpSbXGnDjpVSdZ22IZJYAEMeJjkY4lBqtyIrEP8u6qDfja1wDVr9NX/YCtic7Qxkd4kdUI9hqmeleyWxW3JoI+Mk6xjuAyKLnQ6AC59FONatzhfBr6H9Xkm0ZGZDu8KshUyNxI45UXm2UjwF+PKvQscKogUaKqhRc8AAANfZUP6u4RgoVwU4Mc4kdgW8ye7edBJwfshez5wsbippKgIIYAgixBFwQe8HQ1zZpOTLiqRre/IU1Y7ozh5ZBJJGrOCGBNxqDcXANm9d+FLPsYKCIJJYNDYRkFAf5MgZLeAAqKbb6TbQwcIaQwO++3IvCyhwQzK6sk1rWXUWFqiMb4Zpub+s9bYWEDniF9dopr/8A941W8kQYWYAjxF679q7bmxLB8Q+cgEKAAqIDxyqO+w1NybDXSuOr4PX6fE4QqXqYRxhRZQAO4aVlSWpaZ0KkFqetkdEMRiFDqoRD5rOSob+EAFmHja3jTKRfTv09Z0H4mrfw/R13GfFtkOUB44nKrZQLh5tGK6XyIVXvzcaapbs5OqzSx0olY7c2E+FK71oznJUZW1BGtirAHhzt4d1241aONxoeF4dmwRynVM+VEwy9/wAIwyykfNUN4+ML6WYCCNg0IMTMxWTDNo0LZS10+dEbEBgSt7WOtlOTLB1VvTP/AJGCiiikdoUt6SigV7i0orGlBoLTMqSiikUITRQaxFUSZUUGgGkMKSsqS1AgtRS2pCKLGAoopaAErE1ka58XiRGpY3IFuHjTW5EpKKtmc3mt/Cf6GoYalOH2gJVfKCLA8fEGosa6MSq0zx+tkpaWvckHRs9hv4v9BXoTZUDeS4cgKfgY+JI/dr4V576NHsP/ABD+lejdjy/smGtr8BF/bWpfzMc/wIfU2bZwBeKAAAgTRO3gqAv6+0qD11VMeGK7Xx2J8klxUUb5CYyPg3yob2ALFlIv2NV41YXTw4jyJRhDKWkkRH3aB3SMxtmyEWykkAZje1zblXL0N8oigWJsIY1TRSWjQkcTmVWJLX1zHU311qJvSznUbVnZjMcmLwLSRRb8Mt91cBgw9Y7SkXsCDpprpUZ6KdMpVYRYljLEb2lItJDbiJvnKOBY2ZflXAJHf0h2fjmxImw0RXKLAxyR5m786mwkB00bNw5GumV8RCExL4ZRKyWmKKTcfWxgF0NgO3HvLfKUjhil6GmyRJnj1qv+teNiMLlBsjSyPYaKoVIwzW4DM4F+GtShdqLCkcoIOEcKMwYMMOTYLdlJBiv2Cb9g2+TezN0kjeWXESRE2wqxwyJbz0b4ZyrfOU5dOBCmlFNOxQlTRWVLUjj6HTTxtLAlgACqHTeczur25a2OhvYEVHCCCQQQQSCCLEEaEEHUEHkao9yGWMtlyFFFFBqZRLdlHeyj2sKvOdIyN1IGkFixzKXz2JNibWY+B8NKoyBrOlhc7yOw7zvFsB43q+8QDY5CAb6EjMOPdcf1qZcHl9b86GeXE4qQWggSBBoHxBu1h83DRHTwzOvoqM9NNllMNI+KfeuWDwyCMpu5LIm6yBmyxuB51/O1OpW8vx+BbEDWaWGME5ljAidgDrmlYFlX+G2nOoX0pOGjimGDkV33O6nUyPKrRu6qrZ2LfCRyMrCx4E34iqhycUbtNECIotSmkpnuCUtqW1FqAoSilpKBmQNFIKWkUBpLUtFMKCktS0UAJWJGtZ2pLUCAGii1AoGLekotQVoEFN+3PiW9K/1FdyxAcABXFtv4lvV/3Crh8yMc9+FL9Bu2CezL/D/o1M5p22EdJf4P9GppNdK5Z4mT8OH1/wCx+6NHsv6R/Q16K2In7Lh7fQRf21rzp0Z+X/l/8q9G7JlthMP/ACIv7a1k/mZ0S/Ah9TV01dxgRkDecmYre+XK3Pja+UH01FugckpxBy33eVs/HLf5PHTNf12vVi7fx6YfDq8jZVuq8LkkqdAB66Z9kdIYZ2ZYicy6lSMptwuOR1t7a583zE45Pw2qMsZsmAKzS5svMtNNbXThvLeymPY2w4FlPk2MxKcWyZ7qbc8sysrAei/jTz0m2W88OWIgMrhwCbBrBha/Lj+FRLZGxi2IyYp40RGymIyAvM5jVgllNgmV1J17VwtrXvCbBRjpv1OTFbeEeKd8MlomJWeNvisUCAN5urWjLXJzDzlK3FiRTv0dwuJmhzYfELh1WRhlEAkYhbZA0jPdwqkKDYGwsTpUh21s7C2Ms8am1lvY5mJIVVAUjMSSAB4gVo2f0eW15gSWNxEHYRQryRI1IViBxcglmJPCwp6hNwpJLcSbEPhkcFN52TIFjvcNa5CQWLhL66M1rngNBVnSDHHEMJggLH4xk0zqBYFkOudbAXHECxAKi9s/7KYS9/JoL3vcxKTf+Ii9B6J4PU+TQi+psgW58ctr+uhSSHCeh2UnhwZDljBdu5BnPsW9STZfV5iprFwsCd8mr+qJTf7RWrWwmEjiXLEiRrxyooUexRqfGthOulDn2N5dXOXGwxdHug2HwtmAMkv0kmpH8Cjsp6hfxNOu1MeIIpJXDFI0LtYXNhxsB3V15qi/T3b6JA+GDfDTxlbDtGOI6PI45CxsAbXLC3M0lcmcrbb3K66RdKcTipWBRxEG7ERZUUDSxZb9snjc38LU34/MqCRltY2IDFyRbwW2ll4nlW/AbDkZjI8rNmPE6E+i3AeA0qQYfDqLXv8Aab31tJxXB041JIiKyA8P/Y9I5UVLtrbHSVe5wOyw4j3jwP8A7qIC4JVhZlNmHjx08CLEVPujuhl1OnybKKLUUjpQhFFqWigKEtRalooHQlFLSUxCUtMZ6S6+Z/1f+qB0l+r/AOr/ANVp4cuxx+cw9x9rnnxyJ5zAeHE+wVq2ZtDeqTltY2435Uw7ZiCysFFhobekCiELdMWfqdONThvY+/pmH5/4H3Ug2xD88ew+6otHHmYAWFzbUgDXvJ0A8TUs2V0awbjB7zFhDNvd+MyDc5A2TidM1h53fpWkscY8nEuuyP0Rj+mYfn/gfdSHbUPz/wAD7qwg2BhWiRjiQHbGCArddIS1t7a9+Gt+FZ47o1hUGIy4sMYp444xdPhEbJmcWOuW7ajTs0tMPcfncvZCpteImwfj3gj8TWO2viH9X/cK147o/hVOMyYpWEIQwHMp3+bja3G3hXP/ALl6R/50aUqaNI9TLJGUZVwzl2Gfjf5Zpqpy2RKFMlyBeNgL99NxrZcs8+b+CP1O7Zm0t1m7N72524X8K9HbCxd8JhjY64eI9/GNa8ywx5mCggEkC5IUC+mrHQDxNemNixZMLh0zK2WCIZlN1a0ai6tzB5GomktxxnJrS+EPHTjZj4jCKiWzB0cXNr2Vha/LjUb6I9GZYZTLNZeyVVQbk3tcm2gFhU42xiEhw+dzZVCkn1fiSbD11GNj9MIZ5N2A6MfNzAWa3IEE2PhXLm+Y2xSl4bS4M+kPStMKVXKXdhmsDlAFyASbHmDp4VAP0ZPicQs6RsBjHkmjNwQF7AXMeVlVTU+6R9E1xdmDFJApUHiDxIDDlYniKa+iO3UmfDwRoy+T4Ug5rA5k3ULCw4WbMNe6oXDKUlGnHn1NvSHGW2lgY5GtEBLiBfgXSN0F/Fcwb/N4VKQb6ggg8xw9tVL1ndJopJMJIivlw87BmBALI4UNlHLRTYnvqbbB2dHLGsmDxUhiOtlINidbN80i/Ai4sPXTXwpmLTi6ZJADSMD7604PBunnSSPx862vpAHKt08qoC0jBABqzEKLfxGwtWVDsUrWnETLGpd2VUUFmZjZVA5knQCo3tfp+iKDho2nDEhZTdILjjlkOstv8AI/xCuDAbQ8phxM+Ksxw6NIikfBJ8G5uI+BcFfOa5Fxa3OtO+5Si2tSODpD1ms10wPZXnOy6n+Uh5f42HoHOovsRQzTM92ZpEQknMTYbwlidTc6Em/AU1wiyqO4AfhWWyNuKkkyFTcFTx4leJ4dwFbJXaR3ZMcMME3yTaWMAAc710LsV/lFEPzSSWHpVA1vQbGk2DjhI5YAgooKm97FnRAfSAxI8QKbOkW35oiphkjhwwsZGeE72xyXywzCzgaZTZSc1zYcBY/zHNLP+Xcd3wDxi5sy3sGU3F+43AKnnZgL8r1D+keCyTK44OuU/wAS3I/DMPVU+wOIBV5CVdCIxIkaMAsc6I0TC5bUswN+ClW4AUx7WwsM6hVEt+KEtGO3luoKkBgCbKRx7VNY36DhmSabIbRTO/SNQSMjaeI91bsHtxZGC5SCfQRS8OR6K6rE3SY5UUUVB0hRTVitvqjFcpNja97a1rHSQfRt7R7qvw5djmfVYk6ch5pK4sBtUSsVylSBfX02rtFJpxdM1hOM1cXsQd+J9NCrf2XofifTWNdx8w+R62HtBIwVa9ywtpflatG3x8MfQv8ASm5Tat2LxZkbM1r6cPCo01Kzd5nLF4b9HsaKl+z58KowRkwcrACQTHKbTsR2cmuuXjUQqd7LfG7jAbtYcm9kMBJNy4TtZ9dBlpZODPHyNsWIw4ijvhJCRjMzPl0eK5+Bv87gLV0z4nDGPFFcFIvw6MhyfEpeO6Mb9kmzaf4hXVDisaMMttyI/wBIhud1n3hOov5mZTXTtCfHhNohtxYyxtiLE3zHd5d2CdR5t/XWbe/9+5pT+0NW1cXhz5YEwUkWbdmMFPiRks2b5t27QPppiGxpThjPpug1tW1vcDRfSf61MttYzHyeXmXcDNh4WnC31jAJQxnv11v4VA8Ti8yRra27Ui/fd2b1cbeqrh7fyTPbkMFg942XOidktdzlGgva/eeVcxpKK1Mha9J9HXXyPCgOuYYaC65hcfBLxF7jlxrzYK9R9G0XyDCAqp/ZoDqPqU/GomVAkG3Jk3UaSDMsrCK3EHNG2jDuIBHrFQB+h7YSdJ4g88EZzlARvUte1ixAkW9jxvx8K6OvHGyRbNheJ2RhiYrMhKMPgpuYpdh7KhxOAimnjadt2Wyyyyyq7KDY7t3K627udc+VU7ZtjbS+E3S9ZWDEIlV75jlVSMhJHG7N2RbnqT4U0dF9vYabakksarG02GyN2wwklEqnS1u2UF7cTlvrY0zL0hnFsr5UHCNQFiA7t0Bly8rWqwJejGFmjBlwsILICbRqjKSATZ1AZSDzBFrVgnFG2TG4JWR3bHV+FDSo2dYmWYRGPNmWNg7IdbNdAy8NbiuTpb0fw+FVPJIEjSUljIl7k6WCvfsgjWwtf211bP6a7mYozSTYbgjvl3qEfOa43iHvPa9NSglxmGHw69o3zyOEjJ1OYImdiLkm1lvfle9FuqTBuSkpTRXPRrYAkY4iaWWPBw3aVzPKFlIFsgOfVQfOI4myjUmzftno8XxTlMO0QkZIcOjqxtmIUSNnJ7RJLcdAPTax5IsOkkflk6PIlmSM2SGNuRWAXCkci5JHEGu14zNjVJ+KwyZh3NPMCL/5If7w7qvxCHzqo6G2FAYEw7IGijVVQG4ICLlBBGoNv6mol03x8EGCbC4fIGlYIyq12CghpC2pNyAE1+f4VMNsK5hkEWkhQhfTbl3Hu8bVR/SjDthVillU/DZgF4FAjsBcH51s3rtyFRBapGuPT/m9jQaZtj4cy7QEYZV3kjJduGt+7iTawHMkDnXRhtuI7KoDAk21t765V2kq4aVVVt82KSRZAosAgawD8Q2Yg2rqxpxZp1mSGSK0stHBlYYcuGGZ2UEyOMzG1mS0aHsjeboW49odphpTp026vZJ3RoZEWOZt6+/N5I2soUJEQOyECIVvmuFJ4VwYTa6CJcWR2Yoxil+DLgyPlWNLhlAIlkN7/RkixF6bNq9Zk+ILBAArmwABkkANhzJWPU2GVbk2sRoa6PD1cHm6miwdi4LDYaCSJwWV1tM2iLZUKcSwEfZso1GijUkaRrF43CPK6YOYBmUZI2bNcjzt1Pm3YVQGJVmucpymx1iT7D+DlAYK0bIX3pAIZmiUndkM7dp1XMxHAC/EV2xbJw+HfM5VwuIMTPJEqlAGlgcmG7R3SVUe7hgQ6CwN6uOLT6icm3ZXHSvB7rFyrawzZgO4N2gPVe3qptw2IKMGHEa61KesD4RosQLXkjBcC2jkZm4aasWt4WI0NRCo9gunaHc9I5O5fYffSf7Rydy+w++mmip0R7Gvmcv5mbJpizFjxJJPrrLCYp4nV42KOhDKymxVgbggjga00VRg9x72FOzzuzEszBmYk3JJYEknmSakAqNdHPjT/Af6rUlArly/Me70P4P1IM/E+msayfifTWNdR4b5CiiigQV1x7VlUKokcBLlBmNlLCzZRwFxoa5KKAOsbTltl3j5c+8tmNs/zrd/jWbbamIcGWQiQgyXY9si1s3faw9lcNFKkO2dh2tMc95ZDnAV7sTmA4BtdRXIaSimKwooooAUV6i6MRg4HCWJB8lhvqR+6SvLor1R0Tj/AGDCf8tB/ZSomXEjnX3f9FQ3/wCJi/tTUvVl0rhlwWGiZwJUURFDcX3ZsLG1rlAp486Xr/f/AOKiHPymLl9TNVUdWkEsmKEcQYqSGZgNI8puGJ5cCPE2rPLG4F461Uy6OjmBifPvoozicPK0cjZQM1u1HLlHZ7cZVr245u6nBOlGGZ92JVLE2Ghyk8LB7ZT7awxex88zSo+TeQNBKtr5wQTEw10ZCza63DEd1Q6DoNid6FZQFDavmBFh3C+a/gRXFKnujqxpSvUx0n6u1z9mYiMngUuwHde9vC9ql6LYKq6AAD1AWrTtLF7uGSXKTlQtl77DnUGwfWBIkq+UNEsRYBrgJkBNrhieXHW96XIfFkVt8DXPsbEtOymN2kZySbGxJPHPwt43tVo4GDdxxxkglUVf4sqgEgcTwqFnrGixGIWHDMwiJOeZY2kc6cIolBZQeGdhfXQc6eDtRogfJ8FNY6tLL2L+LXzSv/mAP+l6H6k5MrmkiSEVTfXFtWGSbDpkukErK5HygcmdQBbhlte41vw41YmC2zMT21mkN/NjwjQoPTLPJY+m4qlutbEt5fLHkMaqwkCsQSTIisTdSRbU2F9K0xResybjpdjIuR5YRhImMnaJX5xzuy21PCO3dwPprZsvpNuUiQoSI8UMSbG1yFC2tbw40xq5BuCQfDSsa7NKMdbLV6BbUjxMEkUwUrHOJgrAMArs4OjCxKiWV9QR8GNDwru2htmGKOJM6rNHHLBKIlB4i0ZV0CgsrpDLqTds9iCLGuuh+0BHiMrllSQZCytlZdQQwII1BHfz10q8cDsrAY+RGxSpDjN+GJjfL5UVQNpe+hN7gWa6Eg2rWLSW5L3IMcVvWzvHu99C0DdhE35dixZt2EQMCvZ7NyUBN6esB1a4nFmN8RLI6AZbsdQlhbK7E21LX592a96nu0cLh8NqYMPEEvlllym2gGZWc3HZtqFJvoRzLOOmpBQ4dmnYhsjPdIyDbMcp7cigi40QajW1T4sn8qK0bEB60djxpvxEFUJMkaqvJY4ljT1jLYm/HTlrVFWl0kxG8ikRTm7TSFgSQz6tpflmLa8+yOCgmsJlsx7r6ejiPwpCZhRRRQSFFFFAHTgcaYmzAA6W19VOI6St8xfxploqXFPk2hnyQVRYrHU0lFFUYhRRRQAUUUUAFFFFABRRRQAUUUUAKK9X9D4v2DCf8rB/aSvKAr1z0NS2z8Ge/CQf2UqZFRIX1+j/AOLi/wCai/szVX3VJsuMYjyl5V3iBhDCCbu7KyDeMARGpvYXtcnw1tDrtwKybMiDypEgxMbM7XOgimFlRdXY3FlHiSQASKx6PbSTCiOZAY4RcxFyN/iStwTp2cNBcdooMzWZcz2YrMvloFyWphp8WsJGLgw7grdm3wCqh84SiRRfKNMwuDbXvMZPSfBYYsf0rLxukUB38SCw7K72OS4vfi9tdLUy7T6VNFhsRJIxOJxUBAB0MMD2CAgebI+93pHJcoHCwqW9ZQxdynIufG9aeCdWSSTGTKRYrZMOrDx3ADEeBbXupqTrN2bCBuNmKSOBYID9tg7H21VlFaeFEWtltDr+caDBoB/NP+iU3z9emMJ7EcK+BUt+NxVa0U/Ch2FqZ6C2N1lpJh4p5siiS8clr2hlHNhqTGw1vxHa4gG1a9Z+NXETiXLllsEftXVguiso9ouCQdLhTdah8eNZUKBiFa1xfQ2Nxcem1YyYtmUKSSBwBOg0t/QAeodwso41F2gcm1RpooorUkzikykEcjep/sna7lVAJI0IBPA8bi4IB8RY3F71XtSTo/iTlH+E2oGib/7TKp1gkDa5mWYAm+vAp/rf1aVx47ake53eHEi5id4zkE5OUaZTYKTx7woHC9cWKFwGFc1SVbOwNYIfV7RUL23hMkjAcAberiPw09VTGYdj1A+y1NHSDBZgG4EgA/ja/r0/zUySKUUpFJTEFFFFABRRRQAUUUUAFFFFABRRRQAUUUUAFFFFABRRRQAor1x0S/8Ax2C5/skHL6lK8jivXHQ9x+j8GDf/AOrB/ZSpkVE5tubGw20sPHDic+XMkgCsVOYKQNbHkx0ptfqh2c8iytvXK5QFaTsZUAyrkCgZQABloopIbMcZ1M7OldnlbEMzksxMp1JJJPm95NcrdRmyh9P96fy0UUyTFOo7ZR5T/en8lZP1GbKH0/3p/LRRRY6NDdSmygDcT6fWn8la4upXZeY339iBYbzgRe5vk1vcei3jRRU2yqRt/Upsrun+9P5axPUtsq9rT/en8lFFFsKQDqX2Vb9/96fyVrw/UxssjtCa9za0pGlzl4rxta/jRRRbCkbv1KbJ+v8AvT+SumDqg2ZH5m+1I/enx/wUUUWwpHWnVps4i15rfzD+Wl/Vds7677w/looosVA3VhgARrNbl8Kfy1hJ1YbOa4Yzai194fy0UUwo4ZOpPZRJPw+uvxp/JWp+pTZI+n+9P5KKKGwoQ9Smyu6f70/krOPqR2Ufp/vT+SlopWwpGwdRmyvr/vT+WkbqO2SPp/vT+WiinZNGuTqS2UOAnP8A+0/krAdS2yuB31/5p0/6KKKVspI3jqP2T9f96fy1kOovZX1/3p/LS0VVk0H6idlfX/en8tH6idlfX/en8tFFMQfqK2V9f96fy0fqK2V9f96fy0UUWMxPUZsr6/70/lrFupDZX1/3p/LSUVNjo0t1LbK7p/vT+StZ6mtlDlP96fy0UUrZVIQdTmyu6b70/kqbYGWKGNIkJCRIka3uTlVQo1troKKKTY0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78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86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Japan</a:t>
            </a:r>
            <a:endParaRPr lang="sl-SI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5515"/>
            <a:ext cx="4338638" cy="63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2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#numbers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students: 13.000</a:t>
            </a:r>
          </a:p>
          <a:p>
            <a:r>
              <a:rPr lang="en-US" dirty="0"/>
              <a:t>Number of teaching staff  (full-time equivalent): 346</a:t>
            </a:r>
            <a:endParaRPr lang="hu-HU" dirty="0"/>
          </a:p>
          <a:p>
            <a:r>
              <a:rPr lang="en-US" dirty="0"/>
              <a:t>Number of administrative staff: </a:t>
            </a:r>
            <a:r>
              <a:rPr lang="hu-HU" dirty="0"/>
              <a:t>381</a:t>
            </a:r>
            <a:endParaRPr lang="en-US" dirty="0"/>
          </a:p>
          <a:p>
            <a:pPr marL="34290" indent="0" algn="r">
              <a:buNone/>
            </a:pPr>
            <a:endParaRPr lang="hu-HU" sz="1600" dirty="0"/>
          </a:p>
          <a:p>
            <a:pPr marL="34290" indent="0" algn="r">
              <a:buNone/>
            </a:pPr>
            <a:endParaRPr lang="hu-HU" sz="1600" dirty="0"/>
          </a:p>
          <a:p>
            <a:pPr marL="34290" indent="0" algn="r">
              <a:buNone/>
            </a:pPr>
            <a:endParaRPr lang="hu-HU" sz="1600" dirty="0"/>
          </a:p>
          <a:p>
            <a:pPr marL="34290" indent="0" algn="r">
              <a:buNone/>
            </a:pPr>
            <a:endParaRPr lang="hu-HU" sz="1600" dirty="0"/>
          </a:p>
          <a:p>
            <a:pPr marL="34290" indent="0" algn="r">
              <a:buNone/>
            </a:pPr>
            <a:endParaRPr lang="hu-HU" sz="1600" dirty="0"/>
          </a:p>
          <a:p>
            <a:pPr marL="34290" indent="0" algn="r">
              <a:buNone/>
            </a:pPr>
            <a:endParaRPr lang="hu-HU" sz="1600" dirty="0"/>
          </a:p>
          <a:p>
            <a:pPr marL="34290" indent="0" algn="r">
              <a:buNone/>
            </a:pPr>
            <a:endParaRPr lang="hu-HU" sz="1600" dirty="0"/>
          </a:p>
          <a:p>
            <a:pPr marL="34290" indent="0" algn="r">
              <a:buNone/>
            </a:pPr>
            <a:r>
              <a:rPr lang="hu-HU" sz="1600" dirty="0" err="1"/>
              <a:t>source</a:t>
            </a:r>
            <a:r>
              <a:rPr lang="hu-HU" sz="1600" dirty="0"/>
              <a:t>: </a:t>
            </a:r>
            <a:r>
              <a:rPr lang="hu-HU" sz="1600" dirty="0">
                <a:hlinkClick r:id="rId2"/>
              </a:rPr>
              <a:t>https://uni-obuda.hu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42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Japan</a:t>
            </a:r>
            <a:endParaRPr lang="sl-SI" dirty="0"/>
          </a:p>
        </p:txBody>
      </p:sp>
      <p:pic>
        <p:nvPicPr>
          <p:cNvPr id="21506" name="Picture 2" descr="https://encrypted-tbn0.gstatic.com/images?q=tbn:ANd9GcSYqBfwTiTC_CmNzbUhbA1pVodkSd2yJb2exYQM5wuKYxcRCgvQuI-C9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1066800" cy="1428750"/>
          </a:xfrm>
          <a:prstGeom prst="rect">
            <a:avLst/>
          </a:prstGeom>
          <a:noFill/>
        </p:spPr>
      </p:pic>
      <p:sp>
        <p:nvSpPr>
          <p:cNvPr id="5" name="Tartalom helye 4">
            <a:extLst>
              <a:ext uri="{FF2B5EF4-FFF2-40B4-BE49-F238E27FC236}">
                <a16:creationId xmlns:a16="http://schemas.microsoft.com/office/drawing/2014/main" id="{CE96F3F8-A9E5-497C-8043-B590F19E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dirty="0" err="1"/>
              <a:t>docstocTV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How to do Business in Japan</a:t>
            </a:r>
            <a:endParaRPr lang="hu-HU" dirty="0"/>
          </a:p>
          <a:p>
            <a:pPr marL="34290" indent="0">
              <a:buNone/>
            </a:pPr>
            <a:r>
              <a:rPr lang="en-US" dirty="0">
                <a:hlinkClick r:id="rId4"/>
              </a:rPr>
              <a:t>https://www.youtube.com/watch?v=aLwnLZdznVA</a:t>
            </a:r>
            <a:endParaRPr lang="hu-HU" dirty="0"/>
          </a:p>
          <a:p>
            <a:pPr marL="34290" indent="0">
              <a:buNone/>
            </a:pPr>
            <a:r>
              <a:rPr lang="en-US" dirty="0" err="1"/>
              <a:t>docstocTV</a:t>
            </a:r>
            <a:br>
              <a:rPr lang="hu-HU" dirty="0"/>
            </a:br>
            <a:r>
              <a:rPr lang="en-US" dirty="0"/>
              <a:t>Conducting Yourself in a Japanese Business Meeting</a:t>
            </a:r>
            <a:endParaRPr lang="hu-HU" dirty="0"/>
          </a:p>
          <a:p>
            <a:pPr marL="34290" indent="0">
              <a:buNone/>
            </a:pPr>
            <a:r>
              <a:rPr lang="en-US" dirty="0">
                <a:hlinkClick r:id="rId5"/>
              </a:rPr>
              <a:t>https://www.youtube.com/watch?v=j2nU9KoB8hM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86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Gulf</a:t>
            </a:r>
            <a:endParaRPr lang="sl-SI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4162"/>
            <a:ext cx="4377875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85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Gulf</a:t>
            </a:r>
            <a:r>
              <a:rPr lang="sl-SI" dirty="0"/>
              <a:t> </a:t>
            </a:r>
            <a:r>
              <a:rPr lang="sl-SI" dirty="0" err="1"/>
              <a:t>Area</a:t>
            </a:r>
            <a:r>
              <a:rPr lang="sl-SI" dirty="0"/>
              <a:t>/</a:t>
            </a:r>
            <a:r>
              <a:rPr lang="sl-SI" dirty="0" err="1"/>
              <a:t>Middle</a:t>
            </a:r>
            <a:r>
              <a:rPr lang="sl-SI" dirty="0"/>
              <a:t> </a:t>
            </a:r>
            <a:r>
              <a:rPr lang="sl-SI" dirty="0" err="1"/>
              <a:t>East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dirty="0" err="1"/>
              <a:t>nettresults</a:t>
            </a:r>
            <a:br>
              <a:rPr lang="hu-HU" dirty="0"/>
            </a:br>
            <a:r>
              <a:rPr lang="en-US" dirty="0"/>
              <a:t>10 Tips on Arab Culture for Successful Business in the Middle East</a:t>
            </a:r>
            <a:endParaRPr lang="hu-HU" dirty="0"/>
          </a:p>
          <a:p>
            <a:pPr marL="34290" indent="0">
              <a:buNone/>
            </a:pPr>
            <a:r>
              <a:rPr lang="sl-SI" dirty="0">
                <a:hlinkClick r:id="rId2"/>
              </a:rPr>
              <a:t>https://www.youtube.com/watch?v=U9XoD9V9Bvg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3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4D2A36-B5B5-4B87-9B99-1A4BFCA6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South Korea</a:t>
            </a:r>
            <a:endParaRPr lang="en-US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ABAB923-2EF7-4189-960C-14DF78DF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vi-VN" dirty="0">
                <a:latin typeface="Corbel" panose="020B0503020204020204" pitchFamily="34" charset="0"/>
              </a:rPr>
              <a:t>Dương Trịnh Ngọc Ánh</a:t>
            </a:r>
            <a:br>
              <a:rPr lang="hu-HU" dirty="0">
                <a:latin typeface="Corbel" panose="020B0503020204020204" pitchFamily="34" charset="0"/>
              </a:rPr>
            </a:br>
            <a:r>
              <a:rPr lang="vi-VN" dirty="0">
                <a:latin typeface="Corbel" panose="020B0503020204020204" pitchFamily="34" charset="0"/>
              </a:rPr>
              <a:t>South Korea Business Etiquettes</a:t>
            </a:r>
            <a:endParaRPr lang="hu-HU" dirty="0">
              <a:latin typeface="Corbel" panose="020B0503020204020204" pitchFamily="34" charset="0"/>
            </a:endParaRPr>
          </a:p>
          <a:p>
            <a:pPr marL="34290" indent="0">
              <a:buNone/>
            </a:pPr>
            <a:r>
              <a:rPr lang="en-US" dirty="0">
                <a:latin typeface="Corbel" panose="020B0503020204020204" pitchFamily="34" charset="0"/>
                <a:hlinkClick r:id="rId2"/>
              </a:rPr>
              <a:t>https://www.youtube.com/watch?v=_6_2J0pQ7cE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86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South</a:t>
            </a:r>
            <a:r>
              <a:rPr lang="sl-SI" dirty="0"/>
              <a:t> </a:t>
            </a:r>
            <a:r>
              <a:rPr lang="sl-SI" dirty="0" err="1"/>
              <a:t>Korea</a:t>
            </a:r>
            <a:endParaRPr lang="sl-SI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7962"/>
            <a:ext cx="4429825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9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8600" y="601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All </a:t>
            </a:r>
            <a:r>
              <a:rPr lang="sl-SI" dirty="0" err="1"/>
              <a:t>considered</a:t>
            </a:r>
            <a:r>
              <a:rPr lang="sl-SI" dirty="0"/>
              <a:t> </a:t>
            </a:r>
          </a:p>
          <a:p>
            <a:r>
              <a:rPr lang="sl-SI" dirty="0" err="1"/>
              <a:t>countries</a:t>
            </a:r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155" y="131762"/>
            <a:ext cx="4492683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86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Discussion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According to the proposed framework for considering world business cultures – how can “</a:t>
            </a:r>
            <a:r>
              <a:rPr lang="hu-HU" sz="2000" dirty="0" err="1"/>
              <a:t>Serbian</a:t>
            </a:r>
            <a:r>
              <a:rPr lang="en-US" sz="2000" dirty="0"/>
              <a:t> business culture can be positioned”</a:t>
            </a:r>
          </a:p>
          <a:p>
            <a:endParaRPr lang="en-US" sz="2000" dirty="0"/>
          </a:p>
          <a:p>
            <a:r>
              <a:rPr lang="en-US" sz="2000" dirty="0"/>
              <a:t>How does a presence of multinational companies shapes business culture in </a:t>
            </a:r>
            <a:r>
              <a:rPr lang="hu-HU" sz="2000" dirty="0" err="1"/>
              <a:t>Serbia</a:t>
            </a:r>
            <a:r>
              <a:rPr lang="en-US" sz="2000" dirty="0"/>
              <a:t>? </a:t>
            </a:r>
          </a:p>
          <a:p>
            <a:endParaRPr lang="en-US" sz="2000" dirty="0"/>
          </a:p>
          <a:p>
            <a:r>
              <a:rPr lang="en-US" sz="2000" dirty="0"/>
              <a:t>What will you suggest (i.e. tips and tricks) as “a consultant” for doing business in </a:t>
            </a:r>
            <a:r>
              <a:rPr lang="hu-HU" sz="2000" dirty="0" err="1"/>
              <a:t>Serbia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35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</p:nvPr>
        </p:nvGraphicFramePr>
        <p:xfrm>
          <a:off x="5791200" y="228600"/>
          <a:ext cx="3048000" cy="647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964">
                <a:tc>
                  <a:txBody>
                    <a:bodyPr/>
                    <a:lstStyle/>
                    <a:p>
                      <a:r>
                        <a:rPr lang="en-US" noProof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Nummber</a:t>
                      </a:r>
                      <a:r>
                        <a:rPr lang="en-US" baseline="0" noProof="0"/>
                        <a:t> (1-10)</a:t>
                      </a:r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r>
                        <a:rPr lang="en-US" noProof="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0" y="45720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Placement of  </a:t>
            </a:r>
            <a:r>
              <a:rPr lang="hu-HU" dirty="0" err="1"/>
              <a:t>Serbian</a:t>
            </a:r>
            <a:r>
              <a:rPr lang="en-US" dirty="0"/>
              <a:t>  business culture</a:t>
            </a:r>
            <a:endParaRPr lang="hu-HU" dirty="0"/>
          </a:p>
          <a:p>
            <a:r>
              <a:rPr lang="hu-HU" dirty="0" err="1"/>
              <a:t>according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students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lecture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229946"/>
            <a:ext cx="4414837" cy="647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Szabadkéz 2">
                <a:extLst>
                  <a:ext uri="{FF2B5EF4-FFF2-40B4-BE49-F238E27FC236}">
                    <a16:creationId xmlns:a16="http://schemas.microsoft.com/office/drawing/2014/main" id="{17761D81-45CE-4A0E-9F47-3C723E1AC54F}"/>
                  </a:ext>
                </a:extLst>
              </p14:cNvPr>
              <p14:cNvContentPartPr/>
              <p14:nvPr/>
            </p14:nvContentPartPr>
            <p14:xfrm>
              <a:off x="2813040" y="437400"/>
              <a:ext cx="1812960" cy="6269040"/>
            </p14:xfrm>
          </p:contentPart>
        </mc:Choice>
        <mc:Fallback xmlns="">
          <p:pic>
            <p:nvPicPr>
              <p:cNvPr id="3" name="Szabadkéz 2">
                <a:extLst>
                  <a:ext uri="{FF2B5EF4-FFF2-40B4-BE49-F238E27FC236}">
                    <a16:creationId xmlns:a16="http://schemas.microsoft.com/office/drawing/2014/main" id="{17761D81-45CE-4A0E-9F47-3C723E1AC5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3680" y="428040"/>
                <a:ext cx="1831680" cy="62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0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ni-obuda.hu/files/image/20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" r="2633"/>
          <a:stretch/>
        </p:blipFill>
        <p:spPr bwMode="auto">
          <a:xfrm>
            <a:off x="586876" y="1087821"/>
            <a:ext cx="7970249" cy="52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hlinkClick r:id="rId3"/>
              </a:rPr>
              <a:t>http://erasmus.uni-obuda.hu</a:t>
            </a:r>
            <a:endParaRPr lang="en-US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062E88B-2CF9-4168-ADAD-2B1ED6F20838}"/>
              </a:ext>
            </a:extLst>
          </p:cNvPr>
          <p:cNvSpPr/>
          <p:nvPr/>
        </p:nvSpPr>
        <p:spPr>
          <a:xfrm>
            <a:off x="6181732" y="6331699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4"/>
              </a:rPr>
              <a:t>https://uni-obuda.hu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5"/>
          <p:cNvGraphicFramePr>
            <a:graphicFrameLocks/>
          </p:cNvGraphicFramePr>
          <p:nvPr>
            <p:extLst/>
          </p:nvPr>
        </p:nvGraphicFramePr>
        <p:xfrm>
          <a:off x="457200" y="1219201"/>
          <a:ext cx="8686800" cy="529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Faculty/Centre System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53304" y="3339842"/>
            <a:ext cx="2489896" cy="1056006"/>
            <a:chOff x="3367546" y="5171613"/>
            <a:chExt cx="2830309" cy="1097218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00314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530" y="5249656"/>
              <a:ext cx="2219325" cy="1019175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546" y="5171613"/>
              <a:ext cx="552450" cy="1057275"/>
            </a:xfrm>
            <a:prstGeom prst="rect">
              <a:avLst/>
            </a:prstGeom>
          </p:spPr>
        </p:pic>
      </p:grpSp>
      <p:cxnSp>
        <p:nvCxnSpPr>
          <p:cNvPr id="11" name="Egyenes összekötő 10"/>
          <p:cNvCxnSpPr/>
          <p:nvPr/>
        </p:nvCxnSpPr>
        <p:spPr>
          <a:xfrm>
            <a:off x="2962269" y="1435007"/>
            <a:ext cx="0" cy="4864608"/>
          </a:xfrm>
          <a:prstGeom prst="line">
            <a:avLst/>
          </a:prstGeom>
          <a:ln w="28575">
            <a:solidFill>
              <a:srgbClr val="003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>
            <a:extLst>
              <a:ext uri="{FF2B5EF4-FFF2-40B4-BE49-F238E27FC236}">
                <a16:creationId xmlns:a16="http://schemas.microsoft.com/office/drawing/2014/main" id="{20E6F84A-36BA-41A7-83BA-E91B78FBA40D}"/>
              </a:ext>
            </a:extLst>
          </p:cNvPr>
          <p:cNvSpPr/>
          <p:nvPr/>
        </p:nvSpPr>
        <p:spPr>
          <a:xfrm>
            <a:off x="6181732" y="6331699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indent="0" algn="r">
              <a:buNone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10"/>
              </a:rPr>
              <a:t>https://uni-obuda.hu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Locations</a:t>
            </a:r>
            <a:endParaRPr lang="en-US" dirty="0"/>
          </a:p>
        </p:txBody>
      </p:sp>
      <p:pic>
        <p:nvPicPr>
          <p:cNvPr id="2050" name="Picture 2" descr="http://cograf.hu/lexikon/_img/t/terkep/magyarorszag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0" y="1219200"/>
            <a:ext cx="8746881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454798" y="3395400"/>
            <a:ext cx="2962170" cy="3000245"/>
            <a:chOff x="794011" y="3390375"/>
            <a:chExt cx="2962170" cy="3000245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794011" y="3457575"/>
              <a:ext cx="2596889" cy="2933045"/>
              <a:chOff x="794011" y="3457575"/>
              <a:chExt cx="2596889" cy="293304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cxnSp>
            <p:nvCxnSpPr>
              <p:cNvPr id="6" name="Egyenes összekötő 5"/>
              <p:cNvCxnSpPr/>
              <p:nvPr/>
            </p:nvCxnSpPr>
            <p:spPr>
              <a:xfrm flipH="1">
                <a:off x="2228850" y="3457575"/>
                <a:ext cx="1162050" cy="942975"/>
              </a:xfrm>
              <a:prstGeom prst="line">
                <a:avLst/>
              </a:prstGeom>
              <a:ln w="38100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Szövegdoboz 6"/>
              <p:cNvSpPr txBox="1"/>
              <p:nvPr/>
            </p:nvSpPr>
            <p:spPr>
              <a:xfrm>
                <a:off x="795916" y="5867400"/>
                <a:ext cx="2468880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314B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dirty="0"/>
                  <a:t>Székesfehérvár</a:t>
                </a:r>
                <a:endParaRPr lang="en-US" sz="2800" dirty="0"/>
              </a:p>
            </p:txBody>
          </p:sp>
          <p:pic>
            <p:nvPicPr>
              <p:cNvPr id="2052" name="Picture 4" descr="https://www.uni-obuda.hu/files/imagecache/org/org/71/alba-regia-egyetemi-kozpon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78" r="15278"/>
              <a:stretch/>
            </p:blipFill>
            <p:spPr bwMode="auto">
              <a:xfrm>
                <a:off x="794011" y="4457700"/>
                <a:ext cx="2468880" cy="1481328"/>
              </a:xfrm>
              <a:prstGeom prst="rect">
                <a:avLst/>
              </a:prstGeom>
              <a:noFill/>
              <a:ln w="28575">
                <a:solidFill>
                  <a:srgbClr val="00314B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" name="Egyenes összekötő 9"/>
            <p:cNvCxnSpPr>
              <a:cxnSpLocks/>
            </p:cNvCxnSpPr>
            <p:nvPr/>
          </p:nvCxnSpPr>
          <p:spPr>
            <a:xfrm flipV="1">
              <a:off x="3262891" y="3390375"/>
              <a:ext cx="493290" cy="1010175"/>
            </a:xfrm>
            <a:prstGeom prst="line">
              <a:avLst/>
            </a:prstGeom>
            <a:ln w="38100">
              <a:solidFill>
                <a:srgbClr val="00314B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Egyenes összekötő 16"/>
          <p:cNvCxnSpPr/>
          <p:nvPr/>
        </p:nvCxnSpPr>
        <p:spPr>
          <a:xfrm flipH="1">
            <a:off x="7026992" y="1736930"/>
            <a:ext cx="1162050" cy="942975"/>
          </a:xfrm>
          <a:prstGeom prst="line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4398748" y="2117035"/>
            <a:ext cx="2139696" cy="2873608"/>
            <a:chOff x="4420165" y="2131521"/>
            <a:chExt cx="2139696" cy="2873608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687" y="3074496"/>
              <a:ext cx="2130552" cy="1421061"/>
            </a:xfrm>
            <a:prstGeom prst="rect">
              <a:avLst/>
            </a:prstGeom>
            <a:ln w="28575">
              <a:solidFill>
                <a:srgbClr val="00314B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Szövegdoboz 17"/>
            <p:cNvSpPr txBox="1"/>
            <p:nvPr/>
          </p:nvSpPr>
          <p:spPr>
            <a:xfrm>
              <a:off x="4420165" y="4481909"/>
              <a:ext cx="2139696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14B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/>
                <a:t>Salgótarján</a:t>
              </a:r>
              <a:endParaRPr lang="en-US" sz="2800" dirty="0"/>
            </a:p>
          </p:txBody>
        </p:sp>
        <p:cxnSp>
          <p:nvCxnSpPr>
            <p:cNvPr id="16" name="Egyenes összekötő 15"/>
            <p:cNvCxnSpPr>
              <a:cxnSpLocks/>
              <a:stCxn id="13" idx="0"/>
            </p:cNvCxnSpPr>
            <p:nvPr/>
          </p:nvCxnSpPr>
          <p:spPr>
            <a:xfrm flipH="1" flipV="1">
              <a:off x="4593417" y="2131521"/>
              <a:ext cx="892546" cy="942975"/>
            </a:xfrm>
            <a:prstGeom prst="line">
              <a:avLst/>
            </a:prstGeom>
            <a:ln w="38100">
              <a:solidFill>
                <a:srgbClr val="00314B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Csoportba foglalás 18"/>
          <p:cNvGrpSpPr/>
          <p:nvPr/>
        </p:nvGrpSpPr>
        <p:grpSpPr>
          <a:xfrm>
            <a:off x="6971889" y="1937881"/>
            <a:ext cx="1846498" cy="2392574"/>
            <a:chOff x="6971889" y="1937881"/>
            <a:chExt cx="1846498" cy="2392574"/>
          </a:xfrm>
        </p:grpSpPr>
        <p:sp>
          <p:nvSpPr>
            <p:cNvPr id="21" name="Szövegdoboz 20"/>
            <p:cNvSpPr txBox="1"/>
            <p:nvPr/>
          </p:nvSpPr>
          <p:spPr>
            <a:xfrm>
              <a:off x="6971889" y="3807235"/>
              <a:ext cx="184649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14B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/>
                <a:t>Kisvárda</a:t>
              </a:r>
              <a:endParaRPr lang="en-US" sz="2800" dirty="0"/>
            </a:p>
          </p:txBody>
        </p:sp>
        <p:cxnSp>
          <p:nvCxnSpPr>
            <p:cNvPr id="22" name="Egyenes összekötő 21"/>
            <p:cNvCxnSpPr>
              <a:stCxn id="1026" idx="0"/>
            </p:cNvCxnSpPr>
            <p:nvPr/>
          </p:nvCxnSpPr>
          <p:spPr>
            <a:xfrm flipH="1" flipV="1">
              <a:off x="7236648" y="1937881"/>
              <a:ext cx="667339" cy="650154"/>
            </a:xfrm>
            <a:prstGeom prst="line">
              <a:avLst/>
            </a:prstGeom>
            <a:ln w="38100">
              <a:solidFill>
                <a:srgbClr val="00314B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Image may contain: sky, house, tree and outdo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587" y="2588035"/>
              <a:ext cx="1828800" cy="1219200"/>
            </a:xfrm>
            <a:prstGeom prst="rect">
              <a:avLst/>
            </a:prstGeom>
            <a:noFill/>
            <a:ln w="28575">
              <a:solidFill>
                <a:srgbClr val="00314B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9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Budapest vaktérké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29" y="1138391"/>
            <a:ext cx="53721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828800"/>
          </a:xfrm>
        </p:spPr>
        <p:txBody>
          <a:bodyPr/>
          <a:lstStyle/>
          <a:p>
            <a:r>
              <a:rPr lang="hu-HU" dirty="0" err="1"/>
              <a:t>Locations</a:t>
            </a:r>
            <a:endParaRPr lang="en-US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070853" y="1078609"/>
            <a:ext cx="4627548" cy="2710805"/>
            <a:chOff x="4070853" y="1078609"/>
            <a:chExt cx="4627548" cy="2710805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4070853" y="1797937"/>
              <a:ext cx="4627548" cy="1991477"/>
              <a:chOff x="-1093765" y="2409073"/>
              <a:chExt cx="4627548" cy="1991477"/>
            </a:xfrm>
          </p:grpSpPr>
          <p:grpSp>
            <p:nvGrpSpPr>
              <p:cNvPr id="15" name="Csoportba foglalás 14"/>
              <p:cNvGrpSpPr/>
              <p:nvPr/>
            </p:nvGrpSpPr>
            <p:grpSpPr>
              <a:xfrm>
                <a:off x="1375799" y="3107827"/>
                <a:ext cx="2157984" cy="1292723"/>
                <a:chOff x="1375799" y="3107827"/>
                <a:chExt cx="2157984" cy="1292723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cxnSp>
              <p:nvCxnSpPr>
                <p:cNvPr id="17" name="Egyenes összekötő 16"/>
                <p:cNvCxnSpPr/>
                <p:nvPr/>
              </p:nvCxnSpPr>
              <p:spPr>
                <a:xfrm flipH="1">
                  <a:off x="2228850" y="3457575"/>
                  <a:ext cx="1162050" cy="942975"/>
                </a:xfrm>
                <a:prstGeom prst="line">
                  <a:avLst/>
                </a:prstGeom>
                <a:ln w="38100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Szövegdoboz 17"/>
                <p:cNvSpPr txBox="1"/>
                <p:nvPr/>
              </p:nvSpPr>
              <p:spPr>
                <a:xfrm>
                  <a:off x="1375799" y="3107827"/>
                  <a:ext cx="2157984" cy="5232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314B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sz="2800" dirty="0"/>
                    <a:t>Józsefváros</a:t>
                  </a:r>
                  <a:endParaRPr lang="en-US" sz="2800" dirty="0"/>
                </a:p>
              </p:txBody>
            </p:sp>
          </p:grpSp>
          <p:cxnSp>
            <p:nvCxnSpPr>
              <p:cNvPr id="16" name="Egyenes összekötő 15"/>
              <p:cNvCxnSpPr>
                <a:stCxn id="3076" idx="1"/>
              </p:cNvCxnSpPr>
              <p:nvPr/>
            </p:nvCxnSpPr>
            <p:spPr>
              <a:xfrm flipH="1">
                <a:off x="-1093765" y="2409073"/>
                <a:ext cx="2469564" cy="1624705"/>
              </a:xfrm>
              <a:prstGeom prst="line">
                <a:avLst/>
              </a:prstGeom>
              <a:ln w="38100">
                <a:solidFill>
                  <a:srgbClr val="00314B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76" name="Picture 4" descr="https://www.uni-obuda.hu/files/org/42/keleti-karoly-gazdasagi-k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17" y="1078609"/>
              <a:ext cx="2157984" cy="1438656"/>
            </a:xfrm>
            <a:prstGeom prst="rect">
              <a:avLst/>
            </a:prstGeom>
            <a:noFill/>
            <a:ln w="19050">
              <a:solidFill>
                <a:srgbClr val="00314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71932" y="2727960"/>
            <a:ext cx="4814316" cy="3783412"/>
            <a:chOff x="529788" y="2607208"/>
            <a:chExt cx="4814316" cy="3783412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529788" y="2607208"/>
              <a:ext cx="4800600" cy="3783412"/>
              <a:chOff x="529788" y="2607208"/>
              <a:chExt cx="3438144" cy="3783412"/>
            </a:xfrm>
          </p:grpSpPr>
          <p:grpSp>
            <p:nvGrpSpPr>
              <p:cNvPr id="8" name="Csoportba foglalás 7"/>
              <p:cNvGrpSpPr/>
              <p:nvPr/>
            </p:nvGrpSpPr>
            <p:grpSpPr>
              <a:xfrm>
                <a:off x="529788" y="3457575"/>
                <a:ext cx="3438144" cy="2933045"/>
                <a:chOff x="529788" y="3457575"/>
                <a:chExt cx="3438144" cy="29330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cxnSp>
              <p:nvCxnSpPr>
                <p:cNvPr id="6" name="Egyenes összekötő 5"/>
                <p:cNvCxnSpPr/>
                <p:nvPr/>
              </p:nvCxnSpPr>
              <p:spPr>
                <a:xfrm flipH="1">
                  <a:off x="2228850" y="3457575"/>
                  <a:ext cx="1162050" cy="942975"/>
                </a:xfrm>
                <a:prstGeom prst="line">
                  <a:avLst/>
                </a:prstGeom>
                <a:ln w="38100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Szövegdoboz 6"/>
                <p:cNvSpPr txBox="1"/>
                <p:nvPr/>
              </p:nvSpPr>
              <p:spPr>
                <a:xfrm>
                  <a:off x="529788" y="5867400"/>
                  <a:ext cx="3438144" cy="5232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314B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sz="2800" dirty="0"/>
                    <a:t>Óbuda campus</a:t>
                  </a:r>
                  <a:endParaRPr lang="en-US" sz="2800" dirty="0"/>
                </a:p>
              </p:txBody>
            </p:sp>
            <p:pic>
              <p:nvPicPr>
                <p:cNvPr id="2052" name="Picture 4" descr="https://www.uni-obuda.hu/files/imagecache/org/org/71/alba-regia-egyetemi-kozpont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360" y="4457700"/>
                  <a:ext cx="3429000" cy="1428750"/>
                </a:xfrm>
                <a:prstGeom prst="rect">
                  <a:avLst/>
                </a:prstGeom>
                <a:noFill/>
                <a:ln w="28575">
                  <a:solidFill>
                    <a:srgbClr val="00314B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0" name="Egyenes összekötő 9"/>
              <p:cNvCxnSpPr/>
              <p:nvPr/>
            </p:nvCxnSpPr>
            <p:spPr>
              <a:xfrm flipV="1">
                <a:off x="2248860" y="2607208"/>
                <a:ext cx="693638" cy="1820013"/>
              </a:xfrm>
              <a:prstGeom prst="line">
                <a:avLst/>
              </a:prstGeom>
              <a:ln w="38100">
                <a:solidFill>
                  <a:srgbClr val="00314B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78" name="Picture 6" descr="Képtalálat a következőre: „Óbudai Egyetem Bécsi út”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60" y="4449318"/>
              <a:ext cx="4809744" cy="1428124"/>
            </a:xfrm>
            <a:prstGeom prst="rect">
              <a:avLst/>
            </a:prstGeom>
            <a:noFill/>
            <a:ln w="19050">
              <a:solidFill>
                <a:srgbClr val="00314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Cím 1"/>
          <p:cNvSpPr txBox="1">
            <a:spLocks/>
          </p:cNvSpPr>
          <p:nvPr/>
        </p:nvSpPr>
        <p:spPr>
          <a:xfrm>
            <a:off x="5979609" y="5335362"/>
            <a:ext cx="2632095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Budapest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teaching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Mainly Hungarian, but English and German courses and programs are also available.</a:t>
            </a: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Ké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Kék sávos bemutató hegyi napkelte fényképével (szélesvásznú)</Template>
  <TotalTime>3058</TotalTime>
  <Words>1728</Words>
  <Application>Microsoft Office PowerPoint</Application>
  <PresentationFormat>Diavetítés a képernyőre (4:3 oldalarány)</PresentationFormat>
  <Paragraphs>454</Paragraphs>
  <Slides>58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5" baseType="lpstr">
      <vt:lpstr>Arial</vt:lpstr>
      <vt:lpstr>Corbel</vt:lpstr>
      <vt:lpstr>Courier New</vt:lpstr>
      <vt:lpstr>Euphemia</vt:lpstr>
      <vt:lpstr>HGｺﾞｼｯｸM</vt:lpstr>
      <vt:lpstr>Wingdings</vt:lpstr>
      <vt:lpstr>Banded Design Blue 16x9</vt:lpstr>
      <vt:lpstr>The Effects of Culture on Management</vt:lpstr>
      <vt:lpstr>Notice</vt:lpstr>
      <vt:lpstr>Hungary</vt:lpstr>
      <vt:lpstr>Óbuda University</vt:lpstr>
      <vt:lpstr>#numbers</vt:lpstr>
      <vt:lpstr>Faculty/Centre System</vt:lpstr>
      <vt:lpstr>Locations</vt:lpstr>
      <vt:lpstr>Locations</vt:lpstr>
      <vt:lpstr>Language of teaching</vt:lpstr>
      <vt:lpstr>Accredited BSc/BA programs</vt:lpstr>
      <vt:lpstr>MSc Programs</vt:lpstr>
      <vt:lpstr>PhD schools</vt:lpstr>
      <vt:lpstr>Programs in English</vt:lpstr>
      <vt:lpstr>PhD programs in English</vt:lpstr>
      <vt:lpstr>http://erasmus.uni-obuda.hu</vt:lpstr>
      <vt:lpstr>The Effects of Culture on Management</vt:lpstr>
      <vt:lpstr>Content of the lecture</vt:lpstr>
      <vt:lpstr>I. What is culture</vt:lpstr>
      <vt:lpstr>I. Culture and values</vt:lpstr>
      <vt:lpstr>Determinants of culture</vt:lpstr>
      <vt:lpstr>I. Culture in different contexts</vt:lpstr>
      <vt:lpstr>II. Schein’s three levels of culture</vt:lpstr>
      <vt:lpstr>III. Business culture</vt:lpstr>
      <vt:lpstr>III. Scope of business culture</vt:lpstr>
      <vt:lpstr>III. Understanding business culture</vt:lpstr>
      <vt:lpstr>III. A framework for comparison business cultures</vt:lpstr>
      <vt:lpstr>In detail</vt:lpstr>
      <vt:lpstr>In detail</vt:lpstr>
      <vt:lpstr>In detail</vt:lpstr>
      <vt:lpstr>In detail</vt:lpstr>
      <vt:lpstr>In detail</vt:lpstr>
      <vt:lpstr>IV. World’s business cultures</vt:lpstr>
      <vt:lpstr>PowerPoint-bemutató</vt:lpstr>
      <vt:lpstr>Germany</vt:lpstr>
      <vt:lpstr>Germany</vt:lpstr>
      <vt:lpstr>PowerPoint-bemutató</vt:lpstr>
      <vt:lpstr>USA</vt:lpstr>
      <vt:lpstr>PowerPoint-bemutató</vt:lpstr>
      <vt:lpstr>China</vt:lpstr>
      <vt:lpstr>Cultural Differences</vt:lpstr>
      <vt:lpstr>Phrasing for success</vt:lpstr>
      <vt:lpstr>The Chinese Negotiation (John L. Graham and N. Mark Lam)</vt:lpstr>
      <vt:lpstr>The Chinese Negotiation (John L. Graham and N. Mark Lam)</vt:lpstr>
      <vt:lpstr>Chinese Proverb...</vt:lpstr>
      <vt:lpstr>Tips for success</vt:lpstr>
      <vt:lpstr>Doing business in China</vt:lpstr>
      <vt:lpstr>PowerPoint-bemutató</vt:lpstr>
      <vt:lpstr>Doing business in Russia</vt:lpstr>
      <vt:lpstr>PowerPoint-bemutató</vt:lpstr>
      <vt:lpstr>Japan</vt:lpstr>
      <vt:lpstr>PowerPoint-bemutató</vt:lpstr>
      <vt:lpstr>The Gulf Area/Middle East</vt:lpstr>
      <vt:lpstr>South Korea</vt:lpstr>
      <vt:lpstr>PowerPoint-bemutató</vt:lpstr>
      <vt:lpstr>PowerPoint-bemutató</vt:lpstr>
      <vt:lpstr>V. Discussion </vt:lpstr>
      <vt:lpstr>PowerPoint-bemutató</vt:lpstr>
      <vt:lpstr>http://erasmus.uni-obuda.hu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Biztonságtudatosság avagy a tudatosan vállalt kockázat kérdése a jövő munkavállalóiban</dc:title>
  <dc:creator>Fehér-Polgár Pál</dc:creator>
  <cp:keywords/>
  <cp:lastModifiedBy>Pál Fehér-Polgár</cp:lastModifiedBy>
  <cp:revision>81</cp:revision>
  <dcterms:created xsi:type="dcterms:W3CDTF">2017-10-12T17:31:08Z</dcterms:created>
  <dcterms:modified xsi:type="dcterms:W3CDTF">2018-05-25T08:06:50Z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