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2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BA363-0B96-4B06-AA28-27525590BC1B}" type="datetimeFigureOut">
              <a:rPr lang="sr-Latn-RS" smtClean="0"/>
              <a:pPr/>
              <a:t>16.4.2017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A0232-B3F0-4B07-ACF7-9E09593714DF}" type="slidenum">
              <a:rPr lang="sr-Latn-RS" smtClean="0"/>
              <a:pPr/>
              <a:t>‹#›</a:t>
            </a:fld>
            <a:endParaRPr 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1026" name="Picture 2" descr="C:\Users\DUSAN\Downloads\Simpex u Teoriji iga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1026" name="Picture 2" descr="C:\Users\DUSAN\Downloads\Postavka zadatka - mešovite ig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sr-Latn-RS" dirty="0" smtClean="0"/>
              <a:t>D</a:t>
            </a:r>
            <a:r>
              <a:rPr lang="en-US" dirty="0" smtClean="0"/>
              <a:t>e</a:t>
            </a:r>
            <a:r>
              <a:rPr lang="sr-Latn-RS" dirty="0" smtClean="0"/>
              <a:t>finisanje matrice plaćanja i redukcija</a:t>
            </a:r>
            <a:endParaRPr lang="sr-Latn-RS" dirty="0"/>
          </a:p>
        </p:txBody>
      </p:sp>
      <p:pic>
        <p:nvPicPr>
          <p:cNvPr id="4" name="Picture 3" descr="Matrica plaćanj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988840"/>
            <a:ext cx="8096703" cy="2088232"/>
          </a:xfrm>
          <a:prstGeom prst="rect">
            <a:avLst/>
          </a:prstGeom>
        </p:spPr>
      </p:pic>
      <p:pic>
        <p:nvPicPr>
          <p:cNvPr id="5" name="Picture 4" descr="redukcija 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5085184"/>
            <a:ext cx="7307395" cy="12692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4437112"/>
            <a:ext cx="338437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Latn-RS" sz="2400" dirty="0" smtClean="0"/>
              <a:t>Redukcija prema </a:t>
            </a:r>
            <a:r>
              <a:rPr lang="sr-Latn-RS" sz="2400" dirty="0" smtClean="0">
                <a:solidFill>
                  <a:srgbClr val="FF0000"/>
                </a:solidFill>
              </a:rPr>
              <a:t>igraču A</a:t>
            </a:r>
            <a:r>
              <a:rPr lang="sr-Latn-RS" sz="2400" dirty="0" smtClean="0"/>
              <a:t>:</a:t>
            </a:r>
            <a:endParaRPr lang="sr-Latn-R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edukcija 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260648"/>
            <a:ext cx="4248472" cy="3172001"/>
          </a:xfrm>
        </p:spPr>
      </p:pic>
      <p:pic>
        <p:nvPicPr>
          <p:cNvPr id="5" name="Picture 4" descr="Valdovi principi i matrica redukovan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365104"/>
            <a:ext cx="6629992" cy="22451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645024"/>
            <a:ext cx="36004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Latn-RS" sz="2400" dirty="0" smtClean="0"/>
              <a:t>Određivanje sedlaste tačke:</a:t>
            </a:r>
            <a:endParaRPr lang="sr-Latn-R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1988840"/>
            <a:ext cx="338437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r-Latn-RS" sz="2400" dirty="0" smtClean="0"/>
              <a:t>Redukcija prema </a:t>
            </a:r>
            <a:r>
              <a:rPr lang="sr-Latn-RS" sz="2400" dirty="0" smtClean="0">
                <a:solidFill>
                  <a:srgbClr val="FF0000"/>
                </a:solidFill>
              </a:rPr>
              <a:t>igraču B</a:t>
            </a:r>
            <a:r>
              <a:rPr lang="sr-Latn-RS" sz="2400" dirty="0" smtClean="0"/>
              <a:t>:</a:t>
            </a:r>
            <a:endParaRPr lang="sr-Latn-R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051" name="Picture 3" descr="C:\Users\DUSAN\Downloads\Sedlasta tač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075" name="Picture 3" descr="C:\Users\DUSAN\Downloads\Simpleks metod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Rešavanje prema igraču B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3" descr="Mat model za B igrač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2420888"/>
            <a:ext cx="6115507" cy="2016224"/>
          </a:xfrm>
          <a:prstGeom prst="rect">
            <a:avLst/>
          </a:prstGeom>
        </p:spPr>
      </p:pic>
      <p:pic>
        <p:nvPicPr>
          <p:cNvPr id="5" name="Picture 4" descr="Mat model podeljen sa v - igrač 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4581128"/>
            <a:ext cx="5644182" cy="1749488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1907704" y="3861048"/>
            <a:ext cx="648072" cy="648072"/>
          </a:xfrm>
          <a:prstGeom prst="downArrow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pic>
        <p:nvPicPr>
          <p:cNvPr id="9" name="Picture 8" descr="Mat model podeljen sa v - igrač B dodata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6381328"/>
            <a:ext cx="3336698" cy="47667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363272" cy="1108720"/>
          </a:xfrm>
        </p:spPr>
        <p:txBody>
          <a:bodyPr/>
          <a:lstStyle/>
          <a:p>
            <a:pPr marL="0" indent="0" algn="just">
              <a:buNone/>
            </a:pPr>
            <a:r>
              <a:rPr lang="sr-Latn-RS" dirty="0" smtClean="0"/>
              <a:t>Matematički model neuporedivo je </a:t>
            </a:r>
            <a:r>
              <a:rPr lang="sr-Latn-RS" dirty="0" smtClean="0">
                <a:solidFill>
                  <a:srgbClr val="FF0000"/>
                </a:solidFill>
              </a:rPr>
              <a:t>lakše</a:t>
            </a:r>
            <a:r>
              <a:rPr lang="sr-Latn-RS" dirty="0" smtClean="0"/>
              <a:t> definisati </a:t>
            </a:r>
            <a:r>
              <a:rPr lang="sr-Latn-RS" dirty="0" smtClean="0"/>
              <a:t>za igrača </a:t>
            </a:r>
            <a:r>
              <a:rPr lang="sr-Latn-RS" i="1" dirty="0" smtClean="0"/>
              <a:t>B</a:t>
            </a:r>
            <a:r>
              <a:rPr lang="sr-Latn-RS" dirty="0" smtClean="0"/>
              <a:t>:</a:t>
            </a:r>
            <a:endParaRPr lang="sr-Latn-R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1108720"/>
          </a:xfrm>
        </p:spPr>
        <p:txBody>
          <a:bodyPr/>
          <a:lstStyle/>
          <a:p>
            <a:pPr algn="just">
              <a:buNone/>
            </a:pPr>
            <a:r>
              <a:rPr lang="sr-Latn-RS" dirty="0" smtClean="0"/>
              <a:t>Sada sledi uvođenje smene:</a:t>
            </a:r>
          </a:p>
          <a:p>
            <a:pPr algn="just"/>
            <a:endParaRPr lang="sr-Latn-RS" dirty="0" smtClean="0"/>
          </a:p>
          <a:p>
            <a:pPr algn="just"/>
            <a:endParaRPr lang="sr-Latn-RS" dirty="0" smtClean="0"/>
          </a:p>
          <a:p>
            <a:pPr algn="just">
              <a:buNone/>
            </a:pPr>
            <a:endParaRPr lang="sr-Latn-RS" dirty="0"/>
          </a:p>
        </p:txBody>
      </p:sp>
      <p:pic>
        <p:nvPicPr>
          <p:cNvPr id="10" name="Picture 9" descr="Smena - igrač 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196752"/>
            <a:ext cx="3919125" cy="720080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23528" y="1916832"/>
            <a:ext cx="8496944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Smenom se dobija sledeći matematički </a:t>
            </a:r>
            <a:r>
              <a:rPr lang="sr-Latn-RS" sz="3200" dirty="0" smtClean="0"/>
              <a:t>model linearnog </a:t>
            </a:r>
            <a:r>
              <a:rPr lang="sr-Latn-RS" sz="3200" dirty="0" smtClean="0"/>
              <a:t>pogramiranja za igrača </a:t>
            </a:r>
            <a:r>
              <a:rPr lang="sr-Latn-RS" sz="3200" i="1" dirty="0" smtClean="0"/>
              <a:t>B</a:t>
            </a:r>
            <a:r>
              <a:rPr lang="sr-Latn-RS" sz="3200" dirty="0" smtClean="0"/>
              <a:t>:</a:t>
            </a:r>
            <a:endParaRPr kumimoji="0" lang="sr-Latn-R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sr-Latn-R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 descr="Matematički model - igrač B (konačni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3284984"/>
            <a:ext cx="4248743" cy="1619476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323528" y="5085184"/>
            <a:ext cx="8568952" cy="11087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Sledi </a:t>
            </a:r>
            <a:r>
              <a:rPr lang="sr-Latn-RS" sz="3200" dirty="0" smtClean="0">
                <a:solidFill>
                  <a:srgbClr val="FF0000"/>
                </a:solidFill>
              </a:rPr>
              <a:t>prilagođavanje</a:t>
            </a:r>
            <a:r>
              <a:rPr lang="sr-Latn-RS" sz="3200" dirty="0" smtClean="0"/>
              <a:t> </a:t>
            </a:r>
            <a:r>
              <a:rPr lang="sr-Latn-RS" sz="3200" dirty="0" smtClean="0"/>
              <a:t>matematičkog modela za primenu Simpleks metode linearnog </a:t>
            </a:r>
            <a:r>
              <a:rPr lang="sr-Latn-RS" sz="3200" dirty="0" smtClean="0"/>
              <a:t>programiranja:</a:t>
            </a:r>
            <a:endParaRPr kumimoji="0" lang="sr-Latn-R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Prilagođeni model - igrač B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8640"/>
            <a:ext cx="6716063" cy="1609950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1844824"/>
            <a:ext cx="8568952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Kroz </a:t>
            </a:r>
            <a:r>
              <a:rPr lang="sr-Latn-RS" sz="3200" dirty="0" smtClean="0">
                <a:solidFill>
                  <a:srgbClr val="FF0000"/>
                </a:solidFill>
              </a:rPr>
              <a:t>tri iteracije </a:t>
            </a:r>
            <a:r>
              <a:rPr lang="sr-Latn-RS" sz="3200" dirty="0" smtClean="0"/>
              <a:t>došlo se i do </a:t>
            </a:r>
            <a:r>
              <a:rPr lang="sr-Latn-RS" sz="3200" dirty="0" smtClean="0"/>
              <a:t>odgovarajućeg rešenja </a:t>
            </a:r>
            <a:r>
              <a:rPr lang="sr-Latn-RS" sz="3200" dirty="0" smtClean="0"/>
              <a:t>postavljenog </a:t>
            </a:r>
            <a:r>
              <a:rPr lang="sr-Latn-RS" sz="3200" dirty="0" smtClean="0"/>
              <a:t>problema:</a:t>
            </a: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ST-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924944"/>
            <a:ext cx="8244408" cy="16085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12360" y="25649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ST_0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ST-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5013176"/>
            <a:ext cx="8194938" cy="15841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ST_1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T-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620688"/>
            <a:ext cx="8384961" cy="1800200"/>
          </a:xfrm>
        </p:spPr>
      </p:pic>
      <p:sp>
        <p:nvSpPr>
          <p:cNvPr id="5" name="TextBox 4"/>
          <p:cNvSpPr txBox="1"/>
          <p:nvPr/>
        </p:nvSpPr>
        <p:spPr>
          <a:xfrm>
            <a:off x="7812360" y="26064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ST_2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ST-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924944"/>
            <a:ext cx="8611802" cy="23339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84368" y="25649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ST_3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3528" y="5517232"/>
            <a:ext cx="8568952" cy="11087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Optimalno rešenje </a:t>
            </a:r>
            <a:r>
              <a:rPr lang="sr-Latn-RS" sz="3200" dirty="0" smtClean="0">
                <a:solidFill>
                  <a:srgbClr val="FF0000"/>
                </a:solidFill>
              </a:rPr>
              <a:t>primarnog modela</a:t>
            </a:r>
            <a:r>
              <a:rPr lang="sr-Latn-RS" sz="3200" dirty="0" smtClean="0"/>
              <a:t> je: </a:t>
            </a:r>
            <a:endParaRPr lang="sr-Latn-RS" sz="3200" dirty="0" smtClean="0"/>
          </a:p>
          <a:p>
            <a:pPr lvl="0" algn="just">
              <a:spcBef>
                <a:spcPct val="20000"/>
              </a:spcBef>
            </a:pPr>
            <a:r>
              <a:rPr lang="sr-Latn-RS" sz="3200" i="1" dirty="0" smtClean="0"/>
              <a:t> </a:t>
            </a:r>
            <a:r>
              <a:rPr lang="sr-Latn-RS" sz="3200" i="1" dirty="0" smtClean="0"/>
              <a:t>                    X</a:t>
            </a:r>
            <a:r>
              <a:rPr lang="sr-Latn-RS" sz="3200" baseline="30000" dirty="0" smtClean="0"/>
              <a:t>* </a:t>
            </a:r>
            <a:r>
              <a:rPr lang="sr-Latn-RS" sz="3200" dirty="0" smtClean="0"/>
              <a:t>= [0; 0,059; 0,070; 0; 0; 0,211]</a:t>
            </a: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251520" y="332656"/>
            <a:ext cx="8568952" cy="62646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Maksimalna vrednost funkcije cilja iznosi: </a:t>
            </a:r>
            <a:endParaRPr lang="sr-Latn-RS" sz="3200" dirty="0" smtClean="0"/>
          </a:p>
          <a:p>
            <a:pPr lvl="0" algn="ctr">
              <a:spcBef>
                <a:spcPct val="20000"/>
              </a:spcBef>
            </a:pPr>
            <a:endParaRPr lang="sr-Latn-RS" sz="3200" i="1" dirty="0" smtClean="0"/>
          </a:p>
          <a:p>
            <a:pPr lvl="0" algn="ctr">
              <a:spcBef>
                <a:spcPct val="20000"/>
              </a:spcBef>
            </a:pPr>
            <a:r>
              <a:rPr lang="sr-Latn-RS" sz="3200" i="1" dirty="0" smtClean="0"/>
              <a:t>max</a:t>
            </a:r>
            <a:r>
              <a:rPr lang="sr-Latn-RS" sz="3200" dirty="0" smtClean="0"/>
              <a:t>F(</a:t>
            </a:r>
            <a:r>
              <a:rPr lang="sr-Latn-RS" sz="3200" i="1" dirty="0" smtClean="0"/>
              <a:t>x</a:t>
            </a:r>
            <a:r>
              <a:rPr lang="sr-Latn-RS" sz="3200" dirty="0" smtClean="0"/>
              <a:t>) </a:t>
            </a:r>
            <a:r>
              <a:rPr lang="sr-Latn-RS" sz="3200" dirty="0" smtClean="0"/>
              <a:t>=</a:t>
            </a:r>
            <a:r>
              <a:rPr lang="sr-Latn-RS" sz="3200" dirty="0" smtClean="0">
                <a:solidFill>
                  <a:srgbClr val="FF0000"/>
                </a:solidFill>
              </a:rPr>
              <a:t> 0,129</a:t>
            </a:r>
          </a:p>
          <a:p>
            <a:pPr lvl="0" algn="ctr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Kako </a:t>
            </a:r>
            <a:r>
              <a:rPr lang="sr-Latn-RS" sz="3200" dirty="0" smtClean="0"/>
              <a:t>važi da je </a:t>
            </a:r>
            <a:r>
              <a:rPr lang="sr-Latn-RS" sz="3200" i="1" dirty="0" smtClean="0">
                <a:solidFill>
                  <a:srgbClr val="0070C0"/>
                </a:solidFill>
              </a:rPr>
              <a:t>max</a:t>
            </a:r>
            <a:r>
              <a:rPr lang="sr-Latn-RS" sz="3200" dirty="0" smtClean="0">
                <a:solidFill>
                  <a:srgbClr val="0070C0"/>
                </a:solidFill>
              </a:rPr>
              <a:t>F(</a:t>
            </a:r>
            <a:r>
              <a:rPr lang="sr-Latn-RS" sz="3200" i="1" dirty="0" smtClean="0">
                <a:solidFill>
                  <a:srgbClr val="0070C0"/>
                </a:solidFill>
              </a:rPr>
              <a:t>x</a:t>
            </a:r>
            <a:r>
              <a:rPr lang="sr-Latn-RS" sz="3200" dirty="0" smtClean="0">
                <a:solidFill>
                  <a:srgbClr val="0070C0"/>
                </a:solidFill>
              </a:rPr>
              <a:t>) = 1/</a:t>
            </a:r>
            <a:r>
              <a:rPr lang="sr-Latn-RS" sz="3200" i="1" dirty="0" smtClean="0">
                <a:solidFill>
                  <a:srgbClr val="0070C0"/>
                </a:solidFill>
              </a:rPr>
              <a:t>v</a:t>
            </a:r>
            <a:r>
              <a:rPr lang="sr-Latn-RS" sz="3200" dirty="0" smtClean="0"/>
              <a:t>, onda se lako </a:t>
            </a:r>
            <a:r>
              <a:rPr lang="sr-Latn-RS" sz="3200" dirty="0" smtClean="0"/>
              <a:t>može</a:t>
            </a:r>
          </a:p>
          <a:p>
            <a:pPr lvl="0">
              <a:spcBef>
                <a:spcPct val="20000"/>
              </a:spcBef>
            </a:pPr>
            <a:r>
              <a:rPr lang="sr-Latn-RS" sz="3200" dirty="0" smtClean="0"/>
              <a:t>dobiti </a:t>
            </a:r>
            <a:r>
              <a:rPr lang="sr-Latn-RS" sz="3200" dirty="0" smtClean="0"/>
              <a:t>i vrednost matrične igre:</a:t>
            </a:r>
            <a:endParaRPr lang="sr-Latn-RS" sz="3200" dirty="0" smtClean="0">
              <a:solidFill>
                <a:srgbClr val="FF0000"/>
              </a:solidFill>
            </a:endParaRPr>
          </a:p>
          <a:p>
            <a:pPr lvl="0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20000"/>
              </a:spcBef>
            </a:pPr>
            <a:endParaRPr kumimoji="0" lang="sr-Latn-R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sr-Latn-RS" sz="3200" dirty="0" smtClean="0"/>
          </a:p>
          <a:p>
            <a:pPr algn="just"/>
            <a:r>
              <a:rPr lang="sr-Latn-RS" sz="3200" dirty="0" smtClean="0"/>
              <a:t>S </a:t>
            </a:r>
            <a:r>
              <a:rPr lang="sr-Latn-RS" sz="3200" dirty="0" smtClean="0"/>
              <a:t>obzirom na ranije uvedenu </a:t>
            </a:r>
            <a:r>
              <a:rPr lang="sr-Latn-RS" sz="3200" dirty="0" smtClean="0"/>
              <a:t>smenu, </a:t>
            </a:r>
            <a:r>
              <a:rPr lang="sr-Latn-RS" sz="3200" dirty="0" smtClean="0"/>
              <a:t>iz koje se određuje</a:t>
            </a:r>
            <a:r>
              <a:rPr lang="sr-Latn-RS" sz="3200" dirty="0" smtClean="0"/>
              <a:t>: </a:t>
            </a:r>
            <a:r>
              <a:rPr lang="sr-Latn-RS" sz="3200" i="1" dirty="0" smtClean="0">
                <a:solidFill>
                  <a:srgbClr val="0070C0"/>
                </a:solidFill>
              </a:rPr>
              <a:t>qj = v • xj</a:t>
            </a:r>
            <a:r>
              <a:rPr lang="sr-Latn-RS" sz="3200" dirty="0" smtClean="0">
                <a:solidFill>
                  <a:srgbClr val="0070C0"/>
                </a:solidFill>
              </a:rPr>
              <a:t> </a:t>
            </a:r>
            <a:r>
              <a:rPr lang="sr-Latn-RS" sz="3200" dirty="0" smtClean="0"/>
              <a:t>, dobijaju se </a:t>
            </a:r>
            <a:r>
              <a:rPr lang="sr-Latn-RS" sz="3200" dirty="0" smtClean="0"/>
              <a:t>sledeće </a:t>
            </a:r>
            <a:r>
              <a:rPr lang="sr-Latn-RS" sz="3200" dirty="0" smtClean="0"/>
              <a:t>vrednosti vektora </a:t>
            </a:r>
            <a:r>
              <a:rPr lang="sr-Latn-RS" sz="3200" i="1" dirty="0" smtClean="0"/>
              <a:t>Q</a:t>
            </a:r>
            <a:r>
              <a:rPr lang="sr-Latn-RS" sz="3200" dirty="0" smtClean="0"/>
              <a:t>*:</a:t>
            </a:r>
            <a:endParaRPr lang="en-US" sz="3200" dirty="0"/>
          </a:p>
        </p:txBody>
      </p:sp>
      <p:pic>
        <p:nvPicPr>
          <p:cNvPr id="7" name="Picture 6" descr="vrednost igre - igrač 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861048"/>
            <a:ext cx="3982006" cy="77163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050" name="Picture 2" descr="C:\Users\DUSAN\Downloads\Uvod - Simpl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Određivanje qj za igrača B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332656"/>
            <a:ext cx="5553851" cy="1038370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23528" y="1556792"/>
            <a:ext cx="8568952" cy="11087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O</a:t>
            </a:r>
            <a:r>
              <a:rPr lang="en-US" sz="3200" dirty="0" smtClean="0"/>
              <a:t>d</a:t>
            </a:r>
            <a:r>
              <a:rPr lang="sr-Latn-RS" sz="3200" dirty="0" smtClean="0"/>
              <a:t>atle je optimalna strategija igrača </a:t>
            </a:r>
            <a:r>
              <a:rPr lang="sr-Latn-RS" sz="3200" i="1" dirty="0" smtClean="0"/>
              <a:t>B</a:t>
            </a:r>
            <a:r>
              <a:rPr lang="sr-Latn-RS" sz="3200" dirty="0" smtClean="0"/>
              <a:t>: </a:t>
            </a:r>
          </a:p>
          <a:p>
            <a:pPr lvl="0" algn="ctr">
              <a:spcBef>
                <a:spcPct val="20000"/>
              </a:spcBef>
            </a:pPr>
            <a:r>
              <a:rPr lang="sr-Latn-RS" sz="3200" i="1" dirty="0" smtClean="0">
                <a:solidFill>
                  <a:srgbClr val="FF0000"/>
                </a:solidFill>
              </a:rPr>
              <a:t>Q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 = (</a:t>
            </a:r>
            <a:r>
              <a:rPr lang="sr-Latn-RS" sz="3200" i="1" dirty="0" smtClean="0">
                <a:solidFill>
                  <a:srgbClr val="FF0000"/>
                </a:solidFill>
              </a:rPr>
              <a:t>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1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 </a:t>
            </a:r>
            <a:r>
              <a:rPr lang="sr-Latn-RS" sz="3200" i="1" dirty="0" smtClean="0">
                <a:solidFill>
                  <a:srgbClr val="FF0000"/>
                </a:solidFill>
              </a:rPr>
              <a:t>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2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3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4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) = (0; 0; 0,46; 0,54</a:t>
            </a:r>
            <a:r>
              <a:rPr lang="sr-Latn-RS" sz="3200" dirty="0" smtClean="0">
                <a:solidFill>
                  <a:srgbClr val="FF0000"/>
                </a:solidFill>
              </a:rPr>
              <a:t>)</a:t>
            </a:r>
          </a:p>
          <a:p>
            <a:pPr lvl="0" algn="ctr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3528" y="2924944"/>
            <a:ext cx="8568952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Optimalno rešenje </a:t>
            </a:r>
            <a:r>
              <a:rPr lang="sr-Latn-RS" sz="3200" dirty="0" smtClean="0">
                <a:solidFill>
                  <a:srgbClr val="FF0000"/>
                </a:solidFill>
              </a:rPr>
              <a:t>dualnog modela igrača </a:t>
            </a:r>
            <a:r>
              <a:rPr lang="sr-Latn-RS" sz="3200" i="1" dirty="0" smtClean="0">
                <a:solidFill>
                  <a:srgbClr val="FF0000"/>
                </a:solidFill>
              </a:rPr>
              <a:t>A</a:t>
            </a:r>
            <a:r>
              <a:rPr lang="sr-Latn-RS" sz="3200" dirty="0" smtClean="0"/>
              <a:t> je: </a:t>
            </a:r>
          </a:p>
          <a:p>
            <a:pPr lvl="0" algn="ctr">
              <a:spcBef>
                <a:spcPct val="20000"/>
              </a:spcBef>
            </a:pPr>
            <a:r>
              <a:rPr lang="sr-Latn-RS" sz="3200" i="1" dirty="0" smtClean="0"/>
              <a:t>Y</a:t>
            </a:r>
            <a:r>
              <a:rPr lang="sr-Latn-RS" sz="3200" baseline="30000" dirty="0" smtClean="0"/>
              <a:t>* </a:t>
            </a:r>
            <a:r>
              <a:rPr lang="sr-Latn-RS" sz="3200" dirty="0" smtClean="0"/>
              <a:t>= [0,071; 0,058; 0; 0,153; 0; 0]</a:t>
            </a:r>
          </a:p>
          <a:p>
            <a:pPr lvl="0" algn="ctr">
              <a:spcBef>
                <a:spcPct val="20000"/>
              </a:spcBef>
            </a:pPr>
            <a:endParaRPr lang="sr-Latn-RS" sz="3200" dirty="0" smtClean="0"/>
          </a:p>
          <a:p>
            <a:pPr algn="just"/>
            <a:r>
              <a:rPr lang="sr-Latn-RS" sz="3200" dirty="0" smtClean="0"/>
              <a:t>S </a:t>
            </a:r>
            <a:r>
              <a:rPr lang="sr-Latn-RS" sz="3200" dirty="0" smtClean="0"/>
              <a:t>obzirom na </a:t>
            </a:r>
            <a:r>
              <a:rPr lang="sr-Latn-RS" sz="3200" dirty="0" smtClean="0"/>
              <a:t>uvedenu </a:t>
            </a:r>
            <a:r>
              <a:rPr lang="sr-Latn-RS" sz="3200" dirty="0" smtClean="0"/>
              <a:t>smenu, iz koje se određuje: </a:t>
            </a:r>
            <a:r>
              <a:rPr lang="sr-Latn-RS" sz="3200" i="1" dirty="0" smtClean="0">
                <a:solidFill>
                  <a:srgbClr val="0070C0"/>
                </a:solidFill>
              </a:rPr>
              <a:t>pi </a:t>
            </a:r>
            <a:r>
              <a:rPr lang="sr-Latn-RS" sz="3200" i="1" dirty="0" smtClean="0">
                <a:solidFill>
                  <a:srgbClr val="0070C0"/>
                </a:solidFill>
              </a:rPr>
              <a:t>= v • </a:t>
            </a:r>
            <a:r>
              <a:rPr lang="sr-Latn-RS" sz="3200" i="1" dirty="0" smtClean="0">
                <a:solidFill>
                  <a:srgbClr val="0070C0"/>
                </a:solidFill>
              </a:rPr>
              <a:t>yi</a:t>
            </a:r>
            <a:r>
              <a:rPr lang="sr-Latn-RS" sz="3200" dirty="0" smtClean="0">
                <a:solidFill>
                  <a:srgbClr val="0070C0"/>
                </a:solidFill>
              </a:rPr>
              <a:t> </a:t>
            </a:r>
            <a:r>
              <a:rPr lang="sr-Latn-RS" sz="3200" dirty="0" smtClean="0"/>
              <a:t>, dobijaju se sledeće vrednosti vektora </a:t>
            </a:r>
            <a:r>
              <a:rPr lang="sr-Latn-RS" sz="3200" i="1" dirty="0" smtClean="0"/>
              <a:t>P</a:t>
            </a:r>
            <a:r>
              <a:rPr lang="sr-Latn-RS" sz="3200" dirty="0" smtClean="0"/>
              <a:t>*:</a:t>
            </a:r>
            <a:endParaRPr lang="en-US" sz="3200" dirty="0" smtClean="0"/>
          </a:p>
          <a:p>
            <a:pPr lvl="0" algn="ctr">
              <a:spcBef>
                <a:spcPct val="20000"/>
              </a:spcBef>
            </a:pP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323528" y="1556792"/>
            <a:ext cx="8568952" cy="11087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O</a:t>
            </a:r>
            <a:r>
              <a:rPr lang="en-US" sz="3200" dirty="0" smtClean="0"/>
              <a:t>d</a:t>
            </a:r>
            <a:r>
              <a:rPr lang="sr-Latn-RS" sz="3200" dirty="0" smtClean="0"/>
              <a:t>atle je optimalna strategija igrača </a:t>
            </a:r>
            <a:r>
              <a:rPr lang="sr-Latn-RS" sz="3200" i="1" dirty="0" smtClean="0"/>
              <a:t>A</a:t>
            </a:r>
            <a:r>
              <a:rPr lang="sr-Latn-RS" sz="3200" dirty="0" smtClean="0"/>
              <a:t>: </a:t>
            </a:r>
          </a:p>
          <a:p>
            <a:pPr algn="ctr">
              <a:spcBef>
                <a:spcPct val="20000"/>
              </a:spcBef>
            </a:pPr>
            <a:r>
              <a:rPr lang="sr-Latn-RS" sz="3200" i="1" dirty="0" smtClean="0">
                <a:solidFill>
                  <a:srgbClr val="FF0000"/>
                </a:solidFill>
              </a:rPr>
              <a:t>P</a:t>
            </a:r>
            <a:r>
              <a:rPr lang="sr-Latn-RS" sz="3200" dirty="0" smtClean="0">
                <a:solidFill>
                  <a:srgbClr val="FF0000"/>
                </a:solidFill>
              </a:rPr>
              <a:t>* = (</a:t>
            </a:r>
            <a:r>
              <a:rPr lang="sr-Latn-RS" sz="3200" i="1" dirty="0" smtClean="0">
                <a:solidFill>
                  <a:srgbClr val="FF0000"/>
                </a:solidFill>
              </a:rPr>
              <a:t>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1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 </a:t>
            </a:r>
            <a:r>
              <a:rPr lang="sr-Latn-RS" sz="3200" i="1" dirty="0" smtClean="0">
                <a:solidFill>
                  <a:srgbClr val="FF0000"/>
                </a:solidFill>
              </a:rPr>
              <a:t>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2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3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4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) = (0,55; 0; 0,45; 0; 0)</a:t>
            </a:r>
            <a:endParaRPr lang="sr-Latn-RS" sz="3200" dirty="0" smtClean="0">
              <a:solidFill>
                <a:srgbClr val="FF0000"/>
              </a:solidFill>
            </a:endParaRPr>
          </a:p>
        </p:txBody>
      </p:sp>
      <p:pic>
        <p:nvPicPr>
          <p:cNvPr id="5" name="Picture 4" descr="Određivanje pi za igrača 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60648"/>
            <a:ext cx="5611008" cy="971686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23528" y="3284984"/>
            <a:ext cx="8568952" cy="25202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SUMARNI REZULTATI:</a:t>
            </a:r>
          </a:p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     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 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 7,752</a:t>
            </a:r>
          </a:p>
          <a:p>
            <a:pPr lvl="0" algn="just">
              <a:spcBef>
                <a:spcPct val="20000"/>
              </a:spcBef>
            </a:pP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P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 = (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p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p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= (0,55; 0; 0,45; 0; 0)</a:t>
            </a:r>
          </a:p>
          <a:p>
            <a:pPr lvl="0">
              <a:spcBef>
                <a:spcPct val="20000"/>
              </a:spcBef>
            </a:pP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Q</a:t>
            </a:r>
            <a:r>
              <a:rPr lang="sr-Latn-RS" sz="3200" i="1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= (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q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q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q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sr-Latn-RS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q</a:t>
            </a:r>
            <a:r>
              <a:rPr lang="sr-Latn-RS" sz="3200" baseline="-2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r>
              <a:rPr lang="sr-Latn-RS" sz="3200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*</a:t>
            </a:r>
            <a:r>
              <a:rPr lang="sr-Latn-R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= (0; 0; 0,46; 0,54)</a:t>
            </a:r>
          </a:p>
          <a:p>
            <a:pPr lvl="0" algn="ctr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098" name="Picture 2" descr="C:\Users\DUSAN\Downloads\Lin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Rešavanje prema igraču B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2736"/>
          </a:xfrm>
        </p:spPr>
        <p:txBody>
          <a:bodyPr/>
          <a:lstStyle/>
          <a:p>
            <a:pPr>
              <a:buNone/>
            </a:pPr>
            <a:r>
              <a:rPr lang="sr-Latn-RS" dirty="0" smtClean="0"/>
              <a:t>Cilj je ukazati </a:t>
            </a:r>
            <a:r>
              <a:rPr lang="sr-Latn-RS" dirty="0" smtClean="0"/>
              <a:t>na gotovo identične rezultate </a:t>
            </a:r>
            <a:r>
              <a:rPr lang="sr-Latn-RS" dirty="0" smtClean="0"/>
              <a:t>koji</a:t>
            </a:r>
          </a:p>
          <a:p>
            <a:pPr marL="0" indent="0" algn="just">
              <a:buNone/>
            </a:pPr>
            <a:r>
              <a:rPr lang="sr-Latn-RS" dirty="0" smtClean="0"/>
              <a:t>bi </a:t>
            </a:r>
            <a:r>
              <a:rPr lang="sr-Latn-RS" dirty="0" smtClean="0"/>
              <a:t>se </a:t>
            </a:r>
            <a:r>
              <a:rPr lang="sr-Latn-RS" dirty="0" smtClean="0"/>
              <a:t>Lindom dobili</a:t>
            </a:r>
          </a:p>
        </p:txBody>
      </p:sp>
      <p:pic>
        <p:nvPicPr>
          <p:cNvPr id="4" name="Picture 3" descr="Lindo sintaks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3068960"/>
            <a:ext cx="7920880" cy="27911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2943200" y="2943200"/>
            <a:ext cx="6858000" cy="971600"/>
          </a:xfrm>
        </p:spPr>
        <p:txBody>
          <a:bodyPr/>
          <a:lstStyle/>
          <a:p>
            <a:r>
              <a:rPr lang="sr-Latn-RS" dirty="0" smtClean="0"/>
              <a:t>Lindo rezultati:</a:t>
            </a:r>
            <a:endParaRPr lang="sr-Latn-RS" dirty="0"/>
          </a:p>
        </p:txBody>
      </p:sp>
      <p:pic>
        <p:nvPicPr>
          <p:cNvPr id="4" name="Content Placeholder 3" descr="Lindo rezultat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60648"/>
            <a:ext cx="7539702" cy="6264696"/>
          </a:xfrm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395536" y="260648"/>
            <a:ext cx="8568952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Na osnovu </a:t>
            </a:r>
            <a:r>
              <a:rPr lang="sr-Latn-RS" sz="3200" dirty="0" smtClean="0"/>
              <a:t>Lindo rezultata, optimalno </a:t>
            </a:r>
            <a:r>
              <a:rPr lang="sr-Latn-RS" sz="3200" dirty="0" smtClean="0"/>
              <a:t>rešenje </a:t>
            </a:r>
            <a:r>
              <a:rPr lang="sr-Latn-RS" sz="3200" dirty="0" smtClean="0">
                <a:solidFill>
                  <a:srgbClr val="FF0000"/>
                </a:solidFill>
              </a:rPr>
              <a:t>primarnog modela</a:t>
            </a:r>
            <a:r>
              <a:rPr lang="sr-Latn-RS" sz="3200" dirty="0" smtClean="0"/>
              <a:t> je: </a:t>
            </a:r>
            <a:endParaRPr lang="sr-Latn-RS" sz="3200" dirty="0" smtClean="0"/>
          </a:p>
          <a:p>
            <a:pPr lvl="0" algn="ctr">
              <a:spcBef>
                <a:spcPct val="20000"/>
              </a:spcBef>
            </a:pPr>
            <a:r>
              <a:rPr lang="sr-Latn-RS" sz="3200" i="1" dirty="0" smtClean="0"/>
              <a:t>X</a:t>
            </a:r>
            <a:r>
              <a:rPr lang="sr-Latn-RS" sz="3200" baseline="30000" dirty="0" smtClean="0"/>
              <a:t>* </a:t>
            </a:r>
            <a:r>
              <a:rPr lang="sr-Latn-RS" sz="3200" dirty="0" smtClean="0"/>
              <a:t>= [0; 0,058824; 0,070588; 0; 0; 0,211765</a:t>
            </a:r>
            <a:r>
              <a:rPr lang="sr-Latn-RS" sz="3200" dirty="0" smtClean="0"/>
              <a:t>]</a:t>
            </a:r>
          </a:p>
          <a:p>
            <a:pPr lvl="0">
              <a:spcBef>
                <a:spcPct val="20000"/>
              </a:spcBef>
            </a:pP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5536" y="2105472"/>
            <a:ext cx="8568952" cy="4419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Maksimalna vrednost funkcije </a:t>
            </a:r>
            <a:r>
              <a:rPr lang="sr-Latn-RS" sz="3200" dirty="0" smtClean="0"/>
              <a:t>cilja vrlo </a:t>
            </a:r>
            <a:r>
              <a:rPr lang="sr-Latn-RS" sz="3200" dirty="0" smtClean="0"/>
              <a:t>je </a:t>
            </a:r>
            <a:r>
              <a:rPr lang="sr-Latn-RS" sz="3200" dirty="0" smtClean="0"/>
              <a:t>identična onoj iz Simpleks metode </a:t>
            </a:r>
            <a:r>
              <a:rPr lang="sr-Latn-RS" sz="3200" dirty="0" smtClean="0"/>
              <a:t>i </a:t>
            </a:r>
            <a:r>
              <a:rPr lang="sr-Latn-RS" sz="3200" dirty="0" smtClean="0"/>
              <a:t>iznosi</a:t>
            </a:r>
            <a:r>
              <a:rPr lang="sr-Latn-RS" sz="3200" dirty="0" smtClean="0"/>
              <a:t>: </a:t>
            </a:r>
            <a:endParaRPr lang="sr-Latn-RS" sz="3200" dirty="0" smtClean="0"/>
          </a:p>
          <a:p>
            <a:pPr lvl="0" algn="ctr">
              <a:spcBef>
                <a:spcPct val="20000"/>
              </a:spcBef>
            </a:pPr>
            <a:endParaRPr lang="sr-Latn-RS" sz="3200" i="1" dirty="0" smtClean="0"/>
          </a:p>
          <a:p>
            <a:pPr algn="ctr">
              <a:spcBef>
                <a:spcPct val="20000"/>
              </a:spcBef>
            </a:pPr>
            <a:r>
              <a:rPr lang="sr-Latn-RS" sz="3200" i="1" dirty="0" smtClean="0"/>
              <a:t>max</a:t>
            </a:r>
            <a:r>
              <a:rPr lang="sr-Latn-RS" sz="3200" dirty="0" smtClean="0"/>
              <a:t>F(</a:t>
            </a:r>
            <a:r>
              <a:rPr lang="sr-Latn-RS" sz="3200" i="1" dirty="0" smtClean="0"/>
              <a:t>x</a:t>
            </a:r>
            <a:r>
              <a:rPr lang="sr-Latn-RS" sz="3200" dirty="0" smtClean="0"/>
              <a:t>) </a:t>
            </a:r>
            <a:r>
              <a:rPr lang="sr-Latn-RS" sz="3200" dirty="0" smtClean="0"/>
              <a:t>=</a:t>
            </a:r>
            <a:r>
              <a:rPr lang="sr-Latn-RS" sz="3200" dirty="0" smtClean="0">
                <a:solidFill>
                  <a:srgbClr val="FF0000"/>
                </a:solidFill>
              </a:rPr>
              <a:t> 0,1294118</a:t>
            </a:r>
            <a:endParaRPr lang="sr-Latn-RS" sz="3200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Kako </a:t>
            </a:r>
            <a:r>
              <a:rPr lang="sr-Latn-RS" sz="3200" dirty="0" smtClean="0"/>
              <a:t>važi da je </a:t>
            </a:r>
            <a:r>
              <a:rPr lang="sr-Latn-RS" sz="3200" i="1" dirty="0" smtClean="0">
                <a:solidFill>
                  <a:srgbClr val="0070C0"/>
                </a:solidFill>
              </a:rPr>
              <a:t>max</a:t>
            </a:r>
            <a:r>
              <a:rPr lang="sr-Latn-RS" sz="3200" dirty="0" smtClean="0">
                <a:solidFill>
                  <a:srgbClr val="0070C0"/>
                </a:solidFill>
              </a:rPr>
              <a:t>F(</a:t>
            </a:r>
            <a:r>
              <a:rPr lang="sr-Latn-RS" sz="3200" i="1" dirty="0" smtClean="0">
                <a:solidFill>
                  <a:srgbClr val="0070C0"/>
                </a:solidFill>
              </a:rPr>
              <a:t>x</a:t>
            </a:r>
            <a:r>
              <a:rPr lang="sr-Latn-RS" sz="3200" dirty="0" smtClean="0">
                <a:solidFill>
                  <a:srgbClr val="0070C0"/>
                </a:solidFill>
              </a:rPr>
              <a:t>) = 1/</a:t>
            </a:r>
            <a:r>
              <a:rPr lang="sr-Latn-RS" sz="3200" i="1" dirty="0" smtClean="0">
                <a:solidFill>
                  <a:srgbClr val="0070C0"/>
                </a:solidFill>
              </a:rPr>
              <a:t>v</a:t>
            </a:r>
            <a:r>
              <a:rPr lang="sr-Latn-RS" sz="3200" dirty="0" smtClean="0"/>
              <a:t>, onda se lako </a:t>
            </a:r>
            <a:r>
              <a:rPr lang="sr-Latn-RS" sz="3200" dirty="0" smtClean="0"/>
              <a:t>može</a:t>
            </a:r>
          </a:p>
          <a:p>
            <a:pPr lvl="0">
              <a:spcBef>
                <a:spcPct val="20000"/>
              </a:spcBef>
            </a:pPr>
            <a:r>
              <a:rPr lang="sr-Latn-RS" sz="3200" dirty="0" smtClean="0"/>
              <a:t>dobiti </a:t>
            </a:r>
            <a:r>
              <a:rPr lang="sr-Latn-RS" sz="3200" dirty="0" smtClean="0"/>
              <a:t>i vrednost matrične igre:</a:t>
            </a:r>
            <a:endParaRPr lang="sr-Latn-RS" sz="3200" dirty="0" smtClean="0">
              <a:solidFill>
                <a:srgbClr val="FF0000"/>
              </a:solidFill>
            </a:endParaRPr>
          </a:p>
          <a:p>
            <a:pPr lvl="0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20000"/>
              </a:spcBef>
            </a:pPr>
            <a:endParaRPr kumimoji="0" lang="sr-Latn-R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sr-Latn-RS" sz="32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rednost igre iz lind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620688"/>
            <a:ext cx="4658375" cy="91452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23528" y="1484784"/>
            <a:ext cx="8568952" cy="266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sr-Latn-RS" sz="3200" dirty="0" smtClean="0"/>
              <a:t>S obzirom na </a:t>
            </a:r>
            <a:r>
              <a:rPr lang="sr-Latn-RS" sz="3200" dirty="0" smtClean="0"/>
              <a:t>uvedenu </a:t>
            </a:r>
            <a:r>
              <a:rPr lang="sr-Latn-RS" sz="3200" dirty="0" smtClean="0"/>
              <a:t>smenu, iz koje se određuje: </a:t>
            </a:r>
            <a:r>
              <a:rPr lang="sr-Latn-RS" sz="3200" i="1" dirty="0" smtClean="0">
                <a:solidFill>
                  <a:srgbClr val="0070C0"/>
                </a:solidFill>
              </a:rPr>
              <a:t>qj = v • xj</a:t>
            </a:r>
            <a:r>
              <a:rPr lang="sr-Latn-RS" sz="3200" dirty="0" smtClean="0">
                <a:solidFill>
                  <a:srgbClr val="0070C0"/>
                </a:solidFill>
              </a:rPr>
              <a:t> </a:t>
            </a:r>
            <a:r>
              <a:rPr lang="sr-Latn-RS" sz="3200" dirty="0" smtClean="0"/>
              <a:t>, dobijaju se sledeće vrednosti vektora </a:t>
            </a:r>
            <a:r>
              <a:rPr lang="sr-Latn-RS" sz="3200" i="1" dirty="0" smtClean="0"/>
              <a:t>Q</a:t>
            </a:r>
            <a:r>
              <a:rPr lang="sr-Latn-RS" sz="3200" dirty="0" smtClean="0"/>
              <a:t>*:</a:t>
            </a:r>
            <a:endParaRPr lang="en-US" sz="3200" dirty="0" smtClean="0"/>
          </a:p>
          <a:p>
            <a:pPr lvl="0" algn="ctr">
              <a:spcBef>
                <a:spcPct val="20000"/>
              </a:spcBef>
            </a:pPr>
            <a:endParaRPr lang="sr-Latn-RS" sz="3200" i="1" dirty="0" smtClean="0"/>
          </a:p>
          <a:p>
            <a:pPr lvl="0" algn="ctr">
              <a:spcBef>
                <a:spcPct val="20000"/>
              </a:spcBef>
            </a:pPr>
            <a:endParaRPr lang="sr-Latn-RS" sz="3200" dirty="0" smtClean="0">
              <a:solidFill>
                <a:srgbClr val="FF0000"/>
              </a:solidFill>
            </a:endParaRPr>
          </a:p>
          <a:p>
            <a:pPr lvl="0" algn="ctr">
              <a:spcBef>
                <a:spcPct val="20000"/>
              </a:spcBef>
            </a:pPr>
            <a:endParaRPr kumimoji="0" lang="sr-Latn-R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sr-Latn-RS" sz="3200" dirty="0" smtClean="0"/>
          </a:p>
        </p:txBody>
      </p:sp>
      <p:pic>
        <p:nvPicPr>
          <p:cNvPr id="6" name="Picture 5" descr="Lindo qj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3068960"/>
            <a:ext cx="6106378" cy="91452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7544" y="4365104"/>
            <a:ext cx="8208912" cy="11757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O</a:t>
            </a:r>
            <a:r>
              <a:rPr lang="en-US" sz="3200" dirty="0" smtClean="0"/>
              <a:t>d</a:t>
            </a:r>
            <a:r>
              <a:rPr lang="sr-Latn-RS" sz="3200" dirty="0" smtClean="0"/>
              <a:t>atle je optimalna strategija igrača </a:t>
            </a:r>
            <a:r>
              <a:rPr lang="sr-Latn-RS" sz="3200" i="1" dirty="0" smtClean="0"/>
              <a:t>B</a:t>
            </a:r>
            <a:r>
              <a:rPr lang="sr-Latn-RS" sz="3200" dirty="0" smtClean="0"/>
              <a:t>: </a:t>
            </a:r>
          </a:p>
          <a:p>
            <a:pPr lvl="0" algn="ctr">
              <a:spcBef>
                <a:spcPct val="20000"/>
              </a:spcBef>
            </a:pPr>
            <a:r>
              <a:rPr lang="sr-Latn-RS" sz="3200" i="1" dirty="0" smtClean="0">
                <a:solidFill>
                  <a:srgbClr val="FF0000"/>
                </a:solidFill>
              </a:rPr>
              <a:t>Q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 = (</a:t>
            </a:r>
            <a:r>
              <a:rPr lang="sr-Latn-RS" sz="3200" i="1" dirty="0" smtClean="0">
                <a:solidFill>
                  <a:srgbClr val="FF0000"/>
                </a:solidFill>
              </a:rPr>
              <a:t>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1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 </a:t>
            </a:r>
            <a:r>
              <a:rPr lang="sr-Latn-RS" sz="3200" i="1" dirty="0" smtClean="0">
                <a:solidFill>
                  <a:srgbClr val="FF0000"/>
                </a:solidFill>
              </a:rPr>
              <a:t>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2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3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q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4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) = (0; 0; 0,45; 0,55)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79512" y="260648"/>
            <a:ext cx="8640960" cy="37444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500" dirty="0" smtClean="0"/>
              <a:t>Optimalno </a:t>
            </a:r>
            <a:r>
              <a:rPr lang="sr-Latn-RS" sz="3500" dirty="0" smtClean="0"/>
              <a:t>Lindo </a:t>
            </a:r>
            <a:r>
              <a:rPr lang="sr-Latn-RS" sz="3500" dirty="0" smtClean="0"/>
              <a:t>rešenje </a:t>
            </a:r>
            <a:r>
              <a:rPr lang="sr-Latn-RS" sz="3500" dirty="0" smtClean="0">
                <a:solidFill>
                  <a:srgbClr val="FF0000"/>
                </a:solidFill>
              </a:rPr>
              <a:t>dualnog modela igrača </a:t>
            </a:r>
            <a:r>
              <a:rPr lang="sr-Latn-RS" sz="3500" i="1" dirty="0" smtClean="0">
                <a:solidFill>
                  <a:srgbClr val="FF0000"/>
                </a:solidFill>
              </a:rPr>
              <a:t>A</a:t>
            </a:r>
            <a:r>
              <a:rPr lang="sr-Latn-RS" sz="3500" dirty="0" smtClean="0"/>
              <a:t> je: </a:t>
            </a:r>
          </a:p>
          <a:p>
            <a:pPr lvl="0" algn="ctr">
              <a:spcBef>
                <a:spcPct val="20000"/>
              </a:spcBef>
            </a:pPr>
            <a:r>
              <a:rPr lang="sr-Latn-RS" sz="3500" i="1" dirty="0" smtClean="0"/>
              <a:t>Y</a:t>
            </a:r>
            <a:r>
              <a:rPr lang="sr-Latn-RS" sz="3500" dirty="0" smtClean="0"/>
              <a:t>* = [0,070588; 0,058824; 0; 0,152941; 0; 0</a:t>
            </a:r>
            <a:r>
              <a:rPr lang="sr-Latn-RS" sz="3500" dirty="0" smtClean="0"/>
              <a:t>]</a:t>
            </a:r>
          </a:p>
          <a:p>
            <a:pPr lvl="0" algn="ctr">
              <a:spcBef>
                <a:spcPct val="20000"/>
              </a:spcBef>
            </a:pPr>
            <a:endParaRPr lang="sr-Latn-RS" sz="3500" dirty="0" smtClean="0"/>
          </a:p>
          <a:p>
            <a:pPr algn="just"/>
            <a:r>
              <a:rPr lang="sr-Latn-RS" sz="3500" dirty="0" smtClean="0"/>
              <a:t>S </a:t>
            </a:r>
            <a:r>
              <a:rPr lang="sr-Latn-RS" sz="3500" dirty="0" smtClean="0"/>
              <a:t>obzirom na </a:t>
            </a:r>
            <a:r>
              <a:rPr lang="sr-Latn-RS" sz="3500" dirty="0" smtClean="0"/>
              <a:t>smenu</a:t>
            </a:r>
            <a:r>
              <a:rPr lang="sr-Latn-RS" sz="3500" dirty="0" smtClean="0"/>
              <a:t>, iz koje se određuje: </a:t>
            </a:r>
            <a:r>
              <a:rPr lang="sr-Latn-RS" sz="3500" i="1" dirty="0" smtClean="0">
                <a:solidFill>
                  <a:srgbClr val="0070C0"/>
                </a:solidFill>
              </a:rPr>
              <a:t>pi </a:t>
            </a:r>
            <a:r>
              <a:rPr lang="sr-Latn-RS" sz="3500" i="1" dirty="0" smtClean="0">
                <a:solidFill>
                  <a:srgbClr val="0070C0"/>
                </a:solidFill>
              </a:rPr>
              <a:t>= </a:t>
            </a:r>
            <a:r>
              <a:rPr lang="sr-Latn-RS" sz="3500" i="1" dirty="0" smtClean="0">
                <a:solidFill>
                  <a:srgbClr val="0070C0"/>
                </a:solidFill>
              </a:rPr>
              <a:t>v • yi</a:t>
            </a:r>
            <a:r>
              <a:rPr lang="sr-Latn-RS" sz="3500" dirty="0" smtClean="0"/>
              <a:t>, sada </a:t>
            </a:r>
            <a:r>
              <a:rPr lang="sr-Latn-RS" sz="3500" dirty="0" smtClean="0"/>
              <a:t>su vrednosti vektora </a:t>
            </a:r>
            <a:r>
              <a:rPr lang="sr-Latn-RS" sz="3500" i="1" dirty="0" smtClean="0"/>
              <a:t>P</a:t>
            </a:r>
            <a:r>
              <a:rPr lang="sr-Latn-RS" sz="3500" dirty="0" smtClean="0"/>
              <a:t>* vrlo identične onim vrednostima koje su dobijene primenom Simpleks </a:t>
            </a:r>
            <a:r>
              <a:rPr lang="sr-Latn-RS" sz="3500" dirty="0" smtClean="0"/>
              <a:t>metode:</a:t>
            </a:r>
            <a:endParaRPr lang="en-US" sz="3500" dirty="0" smtClean="0"/>
          </a:p>
          <a:p>
            <a:pPr lvl="0" algn="ctr">
              <a:spcBef>
                <a:spcPct val="20000"/>
              </a:spcBef>
            </a:pPr>
            <a:endParaRPr kumimoji="0" lang="sr-Latn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Lindo p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3933056"/>
            <a:ext cx="6230220" cy="905001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5301208"/>
            <a:ext cx="8568952" cy="11087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lvl="0" algn="just">
              <a:spcBef>
                <a:spcPct val="20000"/>
              </a:spcBef>
            </a:pPr>
            <a:r>
              <a:rPr lang="sr-Latn-RS" sz="3200" dirty="0" smtClean="0"/>
              <a:t>O</a:t>
            </a:r>
            <a:r>
              <a:rPr lang="en-US" sz="3200" dirty="0" smtClean="0"/>
              <a:t>d</a:t>
            </a:r>
            <a:r>
              <a:rPr lang="sr-Latn-RS" sz="3200" dirty="0" smtClean="0"/>
              <a:t>atle je optimalna strategija igrača </a:t>
            </a:r>
            <a:r>
              <a:rPr lang="sr-Latn-RS" sz="3200" i="1" dirty="0" smtClean="0"/>
              <a:t>A</a:t>
            </a:r>
            <a:r>
              <a:rPr lang="sr-Latn-RS" sz="3200" dirty="0" smtClean="0"/>
              <a:t>: </a:t>
            </a:r>
          </a:p>
          <a:p>
            <a:pPr algn="ctr">
              <a:spcBef>
                <a:spcPct val="20000"/>
              </a:spcBef>
            </a:pPr>
            <a:r>
              <a:rPr lang="sr-Latn-RS" sz="3200" i="1" dirty="0" smtClean="0">
                <a:solidFill>
                  <a:srgbClr val="FF0000"/>
                </a:solidFill>
              </a:rPr>
              <a:t>P</a:t>
            </a:r>
            <a:r>
              <a:rPr lang="sr-Latn-RS" sz="3200" dirty="0" smtClean="0">
                <a:solidFill>
                  <a:srgbClr val="FF0000"/>
                </a:solidFill>
              </a:rPr>
              <a:t>* = (</a:t>
            </a:r>
            <a:r>
              <a:rPr lang="sr-Latn-RS" sz="3200" i="1" dirty="0" smtClean="0">
                <a:solidFill>
                  <a:srgbClr val="FF0000"/>
                </a:solidFill>
              </a:rPr>
              <a:t>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1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 </a:t>
            </a:r>
            <a:r>
              <a:rPr lang="sr-Latn-RS" sz="3200" i="1" dirty="0" smtClean="0">
                <a:solidFill>
                  <a:srgbClr val="FF0000"/>
                </a:solidFill>
              </a:rPr>
              <a:t>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2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3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,</a:t>
            </a:r>
            <a:r>
              <a:rPr lang="sr-Latn-RS" sz="3200" i="1" dirty="0" smtClean="0">
                <a:solidFill>
                  <a:srgbClr val="FF0000"/>
                </a:solidFill>
              </a:rPr>
              <a:t> p</a:t>
            </a:r>
            <a:r>
              <a:rPr lang="sr-Latn-RS" sz="3200" baseline="-25000" dirty="0" smtClean="0">
                <a:solidFill>
                  <a:srgbClr val="FF0000"/>
                </a:solidFill>
              </a:rPr>
              <a:t>4</a:t>
            </a:r>
            <a:r>
              <a:rPr lang="sr-Latn-RS" sz="3200" baseline="30000" dirty="0" smtClean="0">
                <a:solidFill>
                  <a:srgbClr val="FF0000"/>
                </a:solidFill>
              </a:rPr>
              <a:t>*</a:t>
            </a:r>
            <a:r>
              <a:rPr lang="sr-Latn-RS" sz="3200" dirty="0" smtClean="0">
                <a:solidFill>
                  <a:srgbClr val="FF0000"/>
                </a:solidFill>
              </a:rPr>
              <a:t>) = (0,55; 0; 0,45; 0; 0)</a:t>
            </a:r>
            <a:endParaRPr lang="sr-Latn-RS" sz="32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5122" name="Picture 2" descr="C:\Users\DUSAN\Downloads\Diskusija rezultata - Simpl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Bonitet agenciji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sr-Latn-RS" dirty="0" smtClean="0"/>
              <a:t>Agencija dobija ako budu </a:t>
            </a:r>
            <a:r>
              <a:rPr lang="sr-Latn-RS" dirty="0" smtClean="0"/>
              <a:t>izabrane optimalne strategije oba igrača </a:t>
            </a:r>
            <a:r>
              <a:rPr lang="sr-Latn-RS" dirty="0" smtClean="0"/>
              <a:t>bonitet u iznosu od:</a:t>
            </a:r>
          </a:p>
          <a:p>
            <a:pPr marL="0" indent="0" algn="just">
              <a:buNone/>
            </a:pPr>
            <a:r>
              <a:rPr lang="sr-Latn-RS" dirty="0" smtClean="0"/>
              <a:t> </a:t>
            </a:r>
          </a:p>
          <a:p>
            <a:pPr marL="0" indent="0" algn="just"/>
            <a:r>
              <a:rPr lang="sr-Latn-RS" dirty="0" smtClean="0">
                <a:solidFill>
                  <a:srgbClr val="FF0000"/>
                </a:solidFill>
              </a:rPr>
              <a:t> 7,752 ≈ 8% </a:t>
            </a:r>
            <a:r>
              <a:rPr lang="sr-Latn-RS" dirty="0" smtClean="0"/>
              <a:t>u slučaju primene Simpleks metode,</a:t>
            </a:r>
          </a:p>
          <a:p>
            <a:pPr marL="0" indent="0" algn="just"/>
            <a:r>
              <a:rPr lang="sr-Latn-RS" dirty="0" smtClean="0"/>
              <a:t> </a:t>
            </a:r>
            <a:r>
              <a:rPr lang="sr-Latn-RS" dirty="0" smtClean="0">
                <a:solidFill>
                  <a:srgbClr val="FF0000"/>
                </a:solidFill>
              </a:rPr>
              <a:t>7,727271 ≈ 8% </a:t>
            </a:r>
            <a:r>
              <a:rPr lang="sr-Latn-RS" dirty="0" smtClean="0"/>
              <a:t>u slučaju primene Lindo programa</a:t>
            </a:r>
          </a:p>
          <a:p>
            <a:pPr marL="0" indent="0" algn="just"/>
            <a:endParaRPr lang="sr-Latn-RS" dirty="0" smtClean="0"/>
          </a:p>
          <a:p>
            <a:pPr marL="0" indent="0" algn="just">
              <a:buNone/>
            </a:pPr>
            <a:r>
              <a:rPr lang="sr-Latn-RS" dirty="0" smtClean="0"/>
              <a:t>Načini organizovanja letovanja u zavisnosti od rezultata primenjenih načina rešavanja primera dati su u sledećim tabelama:</a:t>
            </a:r>
            <a:endParaRPr lang="sr-Latn-R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3075" name="Picture 3" descr="C:\Users\DUSAN\Downloads\Teorijsko-metodološke postavke rada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iskusija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229600" cy="3190494"/>
          </a:xfrm>
        </p:spPr>
      </p:pic>
      <p:pic>
        <p:nvPicPr>
          <p:cNvPr id="5" name="Picture 4" descr="diskusija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697767"/>
            <a:ext cx="8280920" cy="31602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6200000">
            <a:off x="7064291" y="1758007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 smtClean="0"/>
              <a:t>SIMPLEX metoda LP</a:t>
            </a:r>
            <a:endParaRPr lang="sr-Latn-RS" sz="24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7258003" y="5056683"/>
            <a:ext cx="3140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400" dirty="0" smtClean="0"/>
              <a:t>LINDO program</a:t>
            </a:r>
            <a:endParaRPr lang="sr-Latn-R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146" name="Picture 2" descr="C:\Users\DUSAN\Downloads\Zaključak - Simple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7170" name="Picture 2" descr="C:\Users\DUSAN\Downloads\Zaključak - Simpl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8194" name="Picture 2" descr="C:\Users\DUSAN\Downloads\Hvala na pažnj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49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098" name="Picture 2" descr="C:\Users\DUSAN\AppData\Local\Temp\Rar$DR66.928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5122" name="Picture 2" descr="C:\Users\DUSAN\AppData\Local\Temp\Rar$DR75.928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5301208"/>
            <a:ext cx="3882969" cy="134339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146" name="Picture 2" descr="C:\Users\DUSAN\AppData\Local\Temp\Rar$DR72.928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19458" name="Picture 2" descr="C:\Users\DUSAN\AppData\Local\Temp\Rar$DR94.040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3" name="Picture 23" descr="C:\Users\DUSAN\Downloads\LP-mešovite ig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86088" algn="ctr"/>
                <a:tab pos="5791200" algn="r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86088" algn="ctr"/>
                <a:tab pos="5791200" algn="r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sp>
        <p:nvSpPr>
          <p:cNvPr id="15" name="Left Brace 14"/>
          <p:cNvSpPr/>
          <p:nvPr/>
        </p:nvSpPr>
        <p:spPr>
          <a:xfrm>
            <a:off x="2627784" y="3573016"/>
            <a:ext cx="288032" cy="57606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r-Latn-RS" dirty="0"/>
          </a:p>
        </p:txBody>
      </p:sp>
      <p:sp>
        <p:nvSpPr>
          <p:cNvPr id="16" name="TextBox 15"/>
          <p:cNvSpPr txBox="1"/>
          <p:nvPr/>
        </p:nvSpPr>
        <p:spPr>
          <a:xfrm>
            <a:off x="251520" y="260648"/>
            <a:ext cx="237626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Ograničenja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Left Brace 16"/>
          <p:cNvSpPr/>
          <p:nvPr/>
        </p:nvSpPr>
        <p:spPr>
          <a:xfrm>
            <a:off x="2699792" y="980728"/>
            <a:ext cx="288032" cy="57606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r-Latn-RS" dirty="0"/>
          </a:p>
        </p:txBody>
      </p:sp>
      <p:sp>
        <p:nvSpPr>
          <p:cNvPr id="18" name="TextBox 17"/>
          <p:cNvSpPr txBox="1"/>
          <p:nvPr/>
        </p:nvSpPr>
        <p:spPr>
          <a:xfrm>
            <a:off x="251520" y="1052736"/>
            <a:ext cx="237626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Funkcija cilja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499992" y="119675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848" y="0"/>
            <a:ext cx="5940152" cy="1118702"/>
          </a:xfrm>
          <a:prstGeom prst="rect">
            <a:avLst/>
          </a:prstGeom>
          <a:noFill/>
        </p:spPr>
      </p:pic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836712"/>
            <a:ext cx="5328591" cy="1116018"/>
          </a:xfrm>
          <a:prstGeom prst="rect">
            <a:avLst/>
          </a:prstGeom>
          <a:noFill/>
        </p:spPr>
      </p:pic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20497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836712"/>
            <a:ext cx="5760640" cy="1117501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79512" y="3645024"/>
            <a:ext cx="237626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Ograničenja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4581128"/>
            <a:ext cx="2376264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r-Latn-R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Funkcija cilja</a:t>
            </a:r>
            <a:endParaRPr lang="sr-Latn-R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Left Brace 28"/>
          <p:cNvSpPr/>
          <p:nvPr/>
        </p:nvSpPr>
        <p:spPr>
          <a:xfrm>
            <a:off x="2699792" y="260648"/>
            <a:ext cx="288032" cy="57606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r-Latn-RS" dirty="0"/>
          </a:p>
        </p:txBody>
      </p:sp>
      <p:sp>
        <p:nvSpPr>
          <p:cNvPr id="30" name="Left Brace 29"/>
          <p:cNvSpPr/>
          <p:nvPr/>
        </p:nvSpPr>
        <p:spPr>
          <a:xfrm>
            <a:off x="2627784" y="4437112"/>
            <a:ext cx="288032" cy="57606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r-Latn-RS" dirty="0"/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20499" name="Picture 1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429000"/>
            <a:ext cx="5652137" cy="1080120"/>
          </a:xfrm>
          <a:prstGeom prst="rect">
            <a:avLst/>
          </a:prstGeom>
          <a:noFill/>
        </p:spPr>
      </p:pic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20501" name="Picture 2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4365104"/>
            <a:ext cx="4927125" cy="1008112"/>
          </a:xfrm>
          <a:prstGeom prst="rect">
            <a:avLst/>
          </a:prstGeom>
          <a:noFill/>
        </p:spPr>
      </p:pic>
      <p:cxnSp>
        <p:nvCxnSpPr>
          <p:cNvPr id="37" name="Straight Arrow Connector 36"/>
          <p:cNvCxnSpPr/>
          <p:nvPr/>
        </p:nvCxnSpPr>
        <p:spPr>
          <a:xfrm>
            <a:off x="4427984" y="4725144"/>
            <a:ext cx="79208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r-Latn-RS"/>
          </a:p>
        </p:txBody>
      </p:sp>
      <p:pic>
        <p:nvPicPr>
          <p:cNvPr id="20504" name="Picture 2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4293096"/>
            <a:ext cx="5474580" cy="108012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21507" name="Picture 3" descr="C:\Users\DUSAN\Downloads\REZULTATI - teorija igara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551</Words>
  <Application>Microsoft Office PowerPoint</Application>
  <PresentationFormat>On-screen Show (4:3)</PresentationFormat>
  <Paragraphs>76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Definisanje matrice plaćanja i redukcija</vt:lpstr>
      <vt:lpstr>Slide 12</vt:lpstr>
      <vt:lpstr>Slide 13</vt:lpstr>
      <vt:lpstr>Slide 14</vt:lpstr>
      <vt:lpstr>Rešavanje prema igraču B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Rešavanje prema igraču B</vt:lpstr>
      <vt:lpstr>Lindo rezultati:</vt:lpstr>
      <vt:lpstr>Slide 25</vt:lpstr>
      <vt:lpstr>Slide 26</vt:lpstr>
      <vt:lpstr>Slide 27</vt:lpstr>
      <vt:lpstr>Slide 28</vt:lpstr>
      <vt:lpstr>Bonitet agenciji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DUSAN</dc:creator>
  <cp:lastModifiedBy>DUSAN</cp:lastModifiedBy>
  <cp:revision>144</cp:revision>
  <dcterms:created xsi:type="dcterms:W3CDTF">2017-04-15T16:53:45Z</dcterms:created>
  <dcterms:modified xsi:type="dcterms:W3CDTF">2017-04-16T14:22:06Z</dcterms:modified>
</cp:coreProperties>
</file>