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6" r:id="rId19"/>
    <p:sldId id="287" r:id="rId20"/>
    <p:sldId id="288" r:id="rId21"/>
    <p:sldId id="289" r:id="rId22"/>
    <p:sldId id="29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67197" y="35056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77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INFLACIJA – POJAM I OBELEŽJA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800099" y="1428750"/>
            <a:ext cx="11072813" cy="511492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6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Inflacija </a:t>
            </a:r>
            <a:r>
              <a:rPr lang="sr-Latn-CS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sr-Latn-C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kontinuirani rast opšteg </a:t>
            </a:r>
            <a:r>
              <a:rPr lang="sr-Latn-CS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nivoa cena </a:t>
            </a:r>
            <a:r>
              <a:rPr lang="sr-Latn-C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ili pad kupovne moći novca</a:t>
            </a:r>
            <a:r>
              <a:rPr lang="sr-Latn-CS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sr-Latn-C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zavisnosti od načina na koji se definiše inflacija, </a:t>
            </a:r>
            <a:r>
              <a:rPr lang="sr-Latn-CS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različito se </a:t>
            </a:r>
            <a:r>
              <a:rPr lang="sr-Latn-CS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izračunava stopa inflacije kao pokazatelj intenziteta inflacije: </a:t>
            </a:r>
            <a:endParaRPr lang="sr-Latn-CS" sz="2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nominalni rast DP iznad realnog porasta </a:t>
            </a:r>
            <a:r>
              <a:rPr lang="sr-Latn-CS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deflator DP,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ponderisani prosek porasta cena svih proizvoda – </a:t>
            </a:r>
            <a:r>
              <a:rPr lang="sr-Latn-CS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indeks cena,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pad kupovne moći novca </a:t>
            </a:r>
            <a:r>
              <a:rPr lang="sr-Latn-CS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indeks troškova života.</a:t>
            </a:r>
            <a:endParaRPr lang="sr-Latn-RS" sz="2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228726"/>
            <a:ext cx="10744200" cy="5314950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Najznačajnije posledice inflacije su: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Pad kupovne moći novca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Deformacija cenovnih signala sa tržišta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Neekonomično poslovanje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Nepoverenje u nacionalnu valutu,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Nerealna tražnja za kreditima,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Deficit trgovinskog bilansa,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Psihološki efekti na stanovništvo i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privredu.</a:t>
            </a:r>
          </a:p>
          <a:p>
            <a:pPr marL="542925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Ukoliko je blaga, inflacija može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imati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određene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pozitivne efekte, kao što su podsticanje rasta proizvodnje i zaposlenosti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investicione aktivnosti.</a:t>
            </a:r>
          </a:p>
        </p:txBody>
      </p:sp>
    </p:spTree>
    <p:extLst>
      <p:ext uri="{BB962C8B-B14F-4D97-AF65-F5344CB8AC3E}">
        <p14:creationId xmlns:p14="http://schemas.microsoft.com/office/powerpoint/2010/main" val="261925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81360" y="622031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83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DEFLACIJA -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UZROCI I POSLEDICE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443038"/>
            <a:ext cx="10744200" cy="510063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Deflacija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podrazumeva opšti pad cena i rast kupovne moći novca. Javlja se u situaciji kada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agregatna ponuda veća od tražnje.</a:t>
            </a:r>
            <a:endParaRPr lang="sr-Latn-C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Uzroci nastanka deflacije su</a:t>
            </a: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restriktivna monetarno-kreditna politika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restriktivna fiskalna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Deflaciona spirala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Deflacija pogoduje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primaocima fiksnih dohodaka (plata, penzija i sl.)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davaocima kredita, a ne pogoduje zajmoprimcima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primaocima promenljivih dohodaka (dobit).</a:t>
            </a:r>
          </a:p>
        </p:txBody>
      </p:sp>
    </p:spTree>
    <p:extLst>
      <p:ext uri="{BB962C8B-B14F-4D97-AF65-F5344CB8AC3E}">
        <p14:creationId xmlns:p14="http://schemas.microsoft.com/office/powerpoint/2010/main" val="3969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81360" y="622031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84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ANTI-INFLACIONE MERE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443038"/>
            <a:ext cx="10744200" cy="510063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Postoje dve grupe anti-inflacionih mera: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mere direktne (administrativne) kontrole cena – kojima se privremeno zaustavlja rast cena, ali ukoliko se ne ukloni uzrok poremećaja nakon ukidanja ovih mera dolazi do još većeg inflatornog talasa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mere ekonomske stabilizacije – za efikasnu borbu protiv inflacije potrebno je sprovesti odgovarajući stabilizacioni program kojim će se delovati i na uzroke pojave inflacije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454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57338" y="393431"/>
            <a:ext cx="105013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85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OSNOVNE KARAKTERISTIKE TRŽIŠTA I POLITIKE CENA U ADMINISTRATIVNOM PERIODU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571625"/>
            <a:ext cx="10744200" cy="497205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Ovaj period započinje nakon II svetskog rata i traje do 1952. godine.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ovog perioda: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državna svojina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centralističko ili državno planiranje,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puna centralizacija akumulacije u rukama države.</a:t>
            </a:r>
          </a:p>
          <a:p>
            <a:pPr marL="542925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Država je mobilisala raspoložive resurse kako bi pokrenula obnovu zemlje</a:t>
            </a:r>
          </a:p>
          <a:p>
            <a:pPr marL="542925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Samostalnost preduzeća nije postojala</a:t>
            </a:r>
          </a:p>
        </p:txBody>
      </p:sp>
    </p:spTree>
    <p:extLst>
      <p:ext uri="{BB962C8B-B14F-4D97-AF65-F5344CB8AC3E}">
        <p14:creationId xmlns:p14="http://schemas.microsoft.com/office/powerpoint/2010/main" val="259234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57300" y="1214438"/>
            <a:ext cx="10487026" cy="532923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zavisnosti od politike cena i načina zahvatanja akumulacije razlikuju se dva pod-perioda u okviru ovog perioda: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 obnove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 prvog petogodišnjeg plana.</a:t>
            </a:r>
          </a:p>
        </p:txBody>
      </p:sp>
    </p:spTree>
    <p:extLst>
      <p:ext uri="{BB962C8B-B14F-4D97-AF65-F5344CB8AC3E}">
        <p14:creationId xmlns:p14="http://schemas.microsoft.com/office/powerpoint/2010/main" val="97027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21570" y="636319"/>
            <a:ext cx="105013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 obnove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457325"/>
            <a:ext cx="10744200" cy="508635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Ovaj period započinje nakon II svetskog rata i traje do 1947. godine.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Odnose na tržištu regulisala je država.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Došlo je do formiranja cenovnih dispariteta između: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proizvoda i usluga iz društvenog i privatnog sektora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sredstava za proizvodnju i robe široke potrošnje, u okviru društvenog sektora.</a:t>
            </a:r>
          </a:p>
          <a:p>
            <a:pPr marL="542925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Cilj je bio da se poveća akumulacija u društvenom sektoru i da se ubrza industrijalizacija zemlje.</a:t>
            </a:r>
          </a:p>
        </p:txBody>
      </p:sp>
    </p:spTree>
    <p:extLst>
      <p:ext uri="{BB962C8B-B14F-4D97-AF65-F5344CB8AC3E}">
        <p14:creationId xmlns:p14="http://schemas.microsoft.com/office/powerpoint/2010/main" val="177666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457325"/>
            <a:ext cx="10744200" cy="508635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Ovaj period započinje nakon II svetskog rata i traje do 1947. godine.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Sistemi cena koji su postojali u ovom periodu: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normirane cene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za proizvode od posebnog značaja cena se formirala na bazi individualnih kalkulacija svakog proizvođača pojedinačno (princip „rentabilnost po svaku cenu“),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slobodno obrazovane cene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za manjibroj industrijskih i zanatskih proizvoda (obuća i igračke),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relativno slobodne cene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preduzeća slobodno definišu cene, a država kontroliše postupak i način obrazovanja cena.</a:t>
            </a:r>
          </a:p>
        </p:txBody>
      </p:sp>
    </p:spTree>
    <p:extLst>
      <p:ext uri="{BB962C8B-B14F-4D97-AF65-F5344CB8AC3E}">
        <p14:creationId xmlns:p14="http://schemas.microsoft.com/office/powerpoint/2010/main" val="357747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21570" y="636319"/>
            <a:ext cx="105013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 petogodišnjeg plana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457325"/>
            <a:ext cx="10744200" cy="508635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Ovaj period započinje1947. godine.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Odnose na tržištu regulisala je država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Totalno (direktivno) planiranje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Sistemi cena u ovom periodu: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 nižih jedinstvenih cena,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 viših jedinstvenih cena,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 klizavih cena,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 vezanih cena,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 slobodnih cena.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692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67197" y="35056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87. OSNOVNE KARAKTERISTIKE TRŽIŠTA I POLITIKE CENA U PERIODU SAMOUPRAVNOG RAZVOJA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2161309"/>
            <a:ext cx="10601325" cy="4382368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Obuhvata period od početka 50-tih do početka 70-ih godina XX veka.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1950. Zakon o upravljanju državnim preduzećima i višim privrednim udruženjima od strane radnog kolektiva - veće uvažavanje tržišnih zakonitosti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1952. uveden sistem ekonomskih cena - napušta se administrativno formiranje cena, privrednim subjektima daje veća sloboda u formiranju cena na bazi tržišnih zakonitosti</a:t>
            </a: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639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63782"/>
            <a:ext cx="10601325" cy="537989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Osnovni instrument koji je korišćen u formiranju cena je stopa akumulacije i fondova (x)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Primenom ove stope na platni fond dobijao se iznos koji je predstavljao obavezu preduzeća za finansiranje društvene reprodukcije i zadovoljenje društvenih potreba (najviša za industriju i rudarstvo, najniža u poljoprivredi)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osnovni motiv privređivanja u socijalističkim preduzećima javlja se dohodak.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635798" y="2233035"/>
          <a:ext cx="1685348" cy="842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3" imgW="787320" imgH="393480" progId="Equation.3">
                  <p:embed/>
                </p:oleObj>
              </mc:Choice>
              <mc:Fallback>
                <p:oleObj name="Equation" r:id="rId3" imgW="7873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5798" y="2233035"/>
                        <a:ext cx="1685348" cy="842674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437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385888"/>
            <a:ext cx="10744200" cy="5157789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Osnovni tipovi inflacije: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Inflacija tražnje,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Inflacija troškova,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trukturna inflacija.</a:t>
            </a:r>
          </a:p>
          <a:p>
            <a:pPr marL="357188" indent="-357188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intenzitetu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inflacija može biti: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Laka ili puzajuća inflacija - 2-5%,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merena (srednja) – 5-15%,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Jaka - (15-40%),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hiperinflacija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(preko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50% mesečno).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9"/>
          <p:cNvSpPr>
            <a:spLocks noGrp="1"/>
          </p:cNvSpPr>
          <p:nvPr>
            <p:ph type="title"/>
          </p:nvPr>
        </p:nvSpPr>
        <p:spPr>
          <a:xfrm>
            <a:off x="1000126" y="507731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Razvrstavanje inflacije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314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63782"/>
            <a:ext cx="10601325" cy="537989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Država je radnicima dala veću slobodu da odlučuju o sticanju, raspodeli i upotrebi ostvarenog dohotka.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Uvođenje sistema ekonomskih cena nije dalo željene reultate.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Postojanje brojnih cenovnih dispariteta dovelo je do pojave inflacije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Kako bi obuzdala inflaciju država je ristupila merama direktne kontrole cena.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525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914400" y="1263535"/>
            <a:ext cx="10829925" cy="5280142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Primenjivane mere direktne kontrole cena: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Fiksne cene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za proizvode od vitalnog značaja (struju, prevoz, šećer, ulje,…),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Plafonirane ili maksimizirane cene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za proizvode crne i obojene metalurgije i energetike,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Davanje saglasnosti na cene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najzastupljeniji oblik formiranja cena,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Minimalne (dogovorene, garantovane) otkupne cene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za poljoprivredne proizvode,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Zamrzavanje cena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doprinelo da se trenutno ublaže negativne tendencije u privredi.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27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63782"/>
            <a:ext cx="10601325" cy="537989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Administrativna kontrola se od 60-ih godina XX veka odnosila i na cene u trgovini (cene na velio određuju republičke vlasti, a cene na malo opštinske vlasti).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Kako ove mere nisu bile efikasne u suzbijanju inflacije, već su dovele do pogoršanja stanja u privredi 1965. godine izvršena je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privredna reforma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koja je imala za cilj veće uvažavanje tržišnih zakonitosti u privređivanju.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Privredna reforma je dovela do privremenih rezultata, pa su se nakon nekoliko godina negativne tendencije nastavile,</a:t>
            </a: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212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957263" y="1285876"/>
            <a:ext cx="10872787" cy="5257802"/>
          </a:xfrm>
        </p:spPr>
        <p:txBody>
          <a:bodyPr>
            <a:normAutofit lnSpcReduction="10000"/>
          </a:bodyPr>
          <a:lstStyle/>
          <a:p>
            <a:pPr marL="357188" indent="-357188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dužini trajanja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inflacija može biti: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sekundarna- dugotrajna sa niskim stopama rasta cena,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jednokratna – kratkotrajna sa visokim stopama rasta cena,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hronična – dugotrajna sa visokim stopama rasta cena.</a:t>
            </a:r>
          </a:p>
          <a:p>
            <a:pPr marL="357188" indent="-357188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stanju u platnom bilansu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inflacija može biti: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domaća- rezultat unutrašnjih poremećaja u privredi,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uvozna </a:t>
            </a:r>
            <a:r>
              <a:rPr lang="sr-Latn-C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rezultat spoljnih poremećaja koji se putem ekonomskih transakcija sa inostranstvom prenose na domaću privredu.</a:t>
            </a:r>
            <a:endParaRPr lang="sr-Latn-C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14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900113" y="1600198"/>
            <a:ext cx="10872787" cy="5257802"/>
          </a:xfrm>
        </p:spPr>
        <p:txBody>
          <a:bodyPr>
            <a:normAutofit/>
          </a:bodyPr>
          <a:lstStyle/>
          <a:p>
            <a:pPr marL="357188" indent="-357188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dejstvu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inflacija može biti: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kontrolisana, prigušena ili prikrivena inflacija- država putem određenih mera 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otvorena – inflacija se slobodno širi u privredi.</a:t>
            </a:r>
          </a:p>
        </p:txBody>
      </p:sp>
    </p:spTree>
    <p:extLst>
      <p:ext uri="{BB962C8B-B14F-4D97-AF65-F5344CB8AC3E}">
        <p14:creationId xmlns:p14="http://schemas.microsoft.com/office/powerpoint/2010/main" val="184062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67197" y="35056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78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MONETARNA INFLACIJA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185863"/>
            <a:ext cx="10744200" cy="5357814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Monetarna inflacija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nastaje kao rezultat neravnoteže između novčanih i robnih fondova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privredi.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povećanja ponude novca u opticaju može doći iz različitih razloga, a najčešći </a:t>
            </a: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su: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štampanje prekomerne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količine novca od strane centralne banke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zaduživanje države kod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centralne banke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pokrivanje budžetskog deficita ili za investicionu potrošnju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zaduživanje stanovništva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zaduživanje privrednih subjekata za obrtna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sredstva,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v-SE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ekspanzivna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monetarna </a:t>
            </a:r>
            <a:r>
              <a:rPr lang="sv-SE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kreditna </a:t>
            </a:r>
            <a:r>
              <a:rPr lang="sv-SE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politika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sv-SE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sr-Latn-R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42925" indent="-51435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spirala cena i zarada odnosno inflaciona spirala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76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81360" y="622031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79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TROŠKOVNA INFLACIJA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528762"/>
            <a:ext cx="10744200" cy="501491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Troškovna inflacija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nastaje  usled autonomnog rasta troškova reprodukcije (proizvodnje),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koji ne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mora da bude praćen postojanjem neravnoteže između robnih i novčanih fondova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Osnovni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uzroci nastanka ove inflacije su</a:t>
            </a: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Porast zarada iznad produktivnosti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Odsustvo konkurencije tj. postojanje monopola u pojedinim sektorima privrede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Autonomni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porast cena u cilju povećanja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akumulacije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454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81360" y="622031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STRUKTURNA INFLACIJA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328738"/>
            <a:ext cx="10744200" cy="5214937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Strukturna inflacija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nastaje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kombinacija monetarne inflacije i troškovne inflacije.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Kod ove inflacije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može postojati ravnoteža između agregatne ponude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tražnje na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nivou privrede kao celine, ali do inflacije dolazi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zbog neravnoteže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između ponude i tražnje u pojedinim sektorima privrede.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Porast cena uzrokovan većom tražnjom u odnosu na ponudu u jednom sektoru </a:t>
            </a: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privrede prenosi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na celu privredu na dva načina: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dobra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ličnu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potrošnju – rast zarada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sredstva za proizvodnju (inputi) – rast troškova proizvodnje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Najbolji primer za strukturnu inflaciju je porast cena poljoprivrednih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proizvoda </a:t>
            </a:r>
            <a:r>
              <a:rPr lang="nn-NO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zbog </a:t>
            </a:r>
            <a:r>
              <a:rPr lang="nn-NO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slabog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n-NO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roda </a:t>
            </a:r>
            <a:r>
              <a:rPr lang="nn-NO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određene godine.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172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81360" y="622031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81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UVOZNA INFLACIJA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571625"/>
            <a:ext cx="10744200" cy="497205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Uvozna inflacija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nastaje usled neravnoteže u platnom bilansu zemlje, naročito u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trgovinskom bilansu.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Rast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na svetskom tržištu se na domaće tržište prenosi na tri načina: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putem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uvoza dobara za ličnu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potrošnju – rast zarada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putem uvoza sirovina 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repromaterijala – rast troškova materijala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putem uvoza osnovnih sredstava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rast troškova amortizacije.</a:t>
            </a:r>
          </a:p>
        </p:txBody>
      </p:sp>
    </p:spTree>
    <p:extLst>
      <p:ext uri="{BB962C8B-B14F-4D97-AF65-F5344CB8AC3E}">
        <p14:creationId xmlns:p14="http://schemas.microsoft.com/office/powerpoint/2010/main" val="319311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81360" y="622031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83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UZROCI I POSLEDICE INFLACIJE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00126" y="1443038"/>
            <a:ext cx="10744200" cy="510063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Najčešći </a:t>
            </a:r>
            <a:r>
              <a:rPr lang="sr-Latn-CS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uzroci </a:t>
            </a: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inflacije su: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Monetarna ekspanzija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Neravnoteža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platnog bilansa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Porast zarada iznad produktivnosti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Međunarodna povezanost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Postojanje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monopola,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Politički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faktori,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Neravnomerna raspodela nacionalnog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dohodka,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Autonomni </a:t>
            </a:r>
            <a:r>
              <a:rPr lang="sr-Latn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rast cena radi povećanja akumulacije ili kao rezultat ekonomske 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politike države.</a:t>
            </a:r>
          </a:p>
        </p:txBody>
      </p:sp>
    </p:spTree>
    <p:extLst>
      <p:ext uri="{BB962C8B-B14F-4D97-AF65-F5344CB8AC3E}">
        <p14:creationId xmlns:p14="http://schemas.microsoft.com/office/powerpoint/2010/main" val="378380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1316</TotalTime>
  <Words>1398</Words>
  <Application>Microsoft Office PowerPoint</Application>
  <PresentationFormat>Widescreen</PresentationFormat>
  <Paragraphs>140</Paragraphs>
  <Slides>22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Century Gothic</vt:lpstr>
      <vt:lpstr>Wingdings 3</vt:lpstr>
      <vt:lpstr>Wisp</vt:lpstr>
      <vt:lpstr>Equation</vt:lpstr>
      <vt:lpstr>77. INFLACIJA – POJAM I OBELEŽJA</vt:lpstr>
      <vt:lpstr>Razvrstavanje inflacije</vt:lpstr>
      <vt:lpstr>PowerPoint Presentation</vt:lpstr>
      <vt:lpstr>PowerPoint Presentation</vt:lpstr>
      <vt:lpstr>78. MONETARNA INFLACIJA</vt:lpstr>
      <vt:lpstr>79. TROŠKOVNA INFLACIJA</vt:lpstr>
      <vt:lpstr>80. STRUKTURNA INFLACIJA</vt:lpstr>
      <vt:lpstr>81. UVOZNA INFLACIJA</vt:lpstr>
      <vt:lpstr>83. UZROCI I POSLEDICE INFLACIJE</vt:lpstr>
      <vt:lpstr>PowerPoint Presentation</vt:lpstr>
      <vt:lpstr>83. DEFLACIJA - UZROCI I POSLEDICE </vt:lpstr>
      <vt:lpstr>84. ANTI-INFLACIONE MERE </vt:lpstr>
      <vt:lpstr>85. OSNOVNE KARAKTERISTIKE TRŽIŠTA I POLITIKE CENA U ADMINISTRATIVNOM PERIODU </vt:lpstr>
      <vt:lpstr>PowerPoint Presentation</vt:lpstr>
      <vt:lpstr>Period obnove </vt:lpstr>
      <vt:lpstr>PowerPoint Presentation</vt:lpstr>
      <vt:lpstr>Period petogodišnjeg plana </vt:lpstr>
      <vt:lpstr>87. OSNOVNE KARAKTERISTIKE TRŽIŠTA I POLITIKE CENA U PERIODU SAMOUPRAVNOG RAZVOJA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</dc:title>
  <dc:creator>Aleksandra</dc:creator>
  <cp:lastModifiedBy>Aleksandra</cp:lastModifiedBy>
  <cp:revision>123</cp:revision>
  <dcterms:created xsi:type="dcterms:W3CDTF">2017-02-13T11:42:59Z</dcterms:created>
  <dcterms:modified xsi:type="dcterms:W3CDTF">2017-05-23T06:57:17Z</dcterms:modified>
</cp:coreProperties>
</file>