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6" r:id="rId1"/>
  </p:sldMasterIdLst>
  <p:sldIdLst>
    <p:sldId id="290" r:id="rId2"/>
    <p:sldId id="291" r:id="rId3"/>
    <p:sldId id="292" r:id="rId4"/>
    <p:sldId id="293" r:id="rId5"/>
    <p:sldId id="294" r:id="rId6"/>
    <p:sldId id="295" r:id="rId7"/>
    <p:sldId id="296" r:id="rId8"/>
    <p:sldId id="297" r:id="rId9"/>
    <p:sldId id="298" r:id="rId10"/>
    <p:sldId id="299" r:id="rId11"/>
    <p:sldId id="300" r:id="rId12"/>
    <p:sldId id="310" r:id="rId13"/>
    <p:sldId id="301" r:id="rId14"/>
    <p:sldId id="302" r:id="rId15"/>
    <p:sldId id="303" r:id="rId16"/>
    <p:sldId id="304" r:id="rId17"/>
    <p:sldId id="305" r:id="rId18"/>
    <p:sldId id="306" r:id="rId19"/>
    <p:sldId id="307" r:id="rId20"/>
    <p:sldId id="308" r:id="rId21"/>
    <p:sldId id="309" r:id="rId22"/>
    <p:sldId id="269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7" d="100"/>
          <a:sy n="67" d="100"/>
        </p:scale>
        <p:origin x="756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pPr/>
              <a:t>5/9/2017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727CD55D-8070-4B9F-941F-673F9DEF7A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14388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pPr/>
              <a:t>5/9/2017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727CD55D-8070-4B9F-941F-673F9DEF7A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96779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pPr/>
              <a:t>5/9/2017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727CD55D-8070-4B9F-941F-673F9DEF7AC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050686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pPr/>
              <a:t>5/9/2017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27CD55D-8070-4B9F-941F-673F9DEF7A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94952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pPr/>
              <a:t>5/9/2017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27CD55D-8070-4B9F-941F-673F9DEF7AC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47768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pPr/>
              <a:t>5/9/2017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27CD55D-8070-4B9F-941F-673F9DEF7A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1284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pPr/>
              <a:t>5/9/2017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CD55D-8070-4B9F-941F-673F9DEF7A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74032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pPr/>
              <a:t>5/9/2017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CD55D-8070-4B9F-941F-673F9DEF7A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24291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pPr/>
              <a:t>5/9/2017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CD55D-8070-4B9F-941F-673F9DEF7A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404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pPr/>
              <a:t>5/9/2017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727CD55D-8070-4B9F-941F-673F9DEF7A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74926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pPr/>
              <a:t>5/9/2017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727CD55D-8070-4B9F-941F-673F9DEF7A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96645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pPr/>
              <a:t>5/9/2017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727CD55D-8070-4B9F-941F-673F9DEF7A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80374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pPr/>
              <a:t>5/9/2017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CD55D-8070-4B9F-941F-673F9DEF7A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2389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pPr/>
              <a:t>5/9/2017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CD55D-8070-4B9F-941F-673F9DEF7A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85655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pPr/>
              <a:t>5/9/2017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CD55D-8070-4B9F-941F-673F9DEF7A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84789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pPr/>
              <a:t>5/9/2017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27CD55D-8070-4B9F-941F-673F9DEF7A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26035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  <a:solidFill>
            <a:schemeClr val="accent1">
              <a:lumMod val="75000"/>
              <a:alpha val="40000"/>
            </a:schemeClr>
          </a:solidFill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grpFill/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30"/>
            <a:ext cx="2356674" cy="6853283"/>
            <a:chOff x="6627813" y="195452"/>
            <a:chExt cx="1952625" cy="5678299"/>
          </a:xfrm>
          <a:solidFill>
            <a:schemeClr val="accent1"/>
          </a:solidFill>
        </p:grpSpPr>
        <p:sp>
          <p:nvSpPr>
            <p:cNvPr id="11" name="Freeform 27"/>
            <p:cNvSpPr/>
            <p:nvPr/>
          </p:nvSpPr>
          <p:spPr bwMode="auto">
            <a:xfrm>
              <a:off x="6627813" y="195452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grpFill/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713C93-E815-403B-964A-696B236B5511}" type="datetimeFigureOut">
              <a:rPr lang="en-US" smtClean="0"/>
              <a:pPr/>
              <a:t>5/9/2017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727CD55D-8070-4B9F-941F-673F9DEF7A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48731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  <p:sldLayoutId id="2147483888" r:id="rId12"/>
    <p:sldLayoutId id="2147483889" r:id="rId13"/>
    <p:sldLayoutId id="2147483890" r:id="rId14"/>
    <p:sldLayoutId id="2147483891" r:id="rId15"/>
    <p:sldLayoutId id="2147483892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78538" y="309786"/>
            <a:ext cx="8911687" cy="1280890"/>
          </a:xfrm>
        </p:spPr>
        <p:txBody>
          <a:bodyPr>
            <a:normAutofit/>
          </a:bodyPr>
          <a:lstStyle/>
          <a:p>
            <a:r>
              <a:rPr lang="sr-Latn-RS" b="1" dirty="0" smtClean="0">
                <a:solidFill>
                  <a:schemeClr val="accent1">
                    <a:lumMod val="40000"/>
                    <a:lumOff val="60000"/>
                  </a:schemeClr>
                </a:solidFill>
                <a:cs typeface="Times New Roman" pitchFamily="18" charset="0"/>
              </a:rPr>
              <a:t>66. SPECIJALNI SPOLJNOTRGOVINSKI POSLOVI</a:t>
            </a:r>
            <a:endParaRPr lang="sr-Latn-RS" b="1" dirty="0">
              <a:solidFill>
                <a:schemeClr val="accent1">
                  <a:lumMod val="40000"/>
                  <a:lumOff val="6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1562" y="1078818"/>
            <a:ext cx="10671175" cy="5167312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endParaRPr lang="sr-Latn-RS" sz="2000" b="1" dirty="0" smtClean="0">
              <a:cs typeface="Times New Roman" pitchFamily="18" charset="0"/>
            </a:endParaRPr>
          </a:p>
          <a:p>
            <a:pPr marL="514350" indent="-514350" algn="just">
              <a:buClr>
                <a:schemeClr val="accent1">
                  <a:lumMod val="40000"/>
                  <a:lumOff val="60000"/>
                </a:schemeClr>
              </a:buClr>
              <a:buAutoNum type="arabicPeriod"/>
            </a:pPr>
            <a:r>
              <a:rPr lang="vi-VN" sz="22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cs typeface="Times New Roman" pitchFamily="18" charset="0"/>
              </a:rPr>
              <a:t>kompenzacioni </a:t>
            </a:r>
            <a:r>
              <a:rPr lang="vi-VN" sz="2200" b="1" dirty="0">
                <a:solidFill>
                  <a:schemeClr val="accent1">
                    <a:lumMod val="40000"/>
                    <a:lumOff val="60000"/>
                  </a:schemeClr>
                </a:solidFill>
                <a:cs typeface="Times New Roman" pitchFamily="18" charset="0"/>
              </a:rPr>
              <a:t>poslovi </a:t>
            </a:r>
            <a:r>
              <a:rPr lang="vi-VN" sz="2200" dirty="0">
                <a:cs typeface="Times New Roman" pitchFamily="18" charset="0"/>
              </a:rPr>
              <a:t>- </a:t>
            </a:r>
            <a:r>
              <a:rPr lang="vi-VN" sz="2200" dirty="0" smtClean="0">
                <a:cs typeface="Times New Roman" pitchFamily="18" charset="0"/>
              </a:rPr>
              <a:t>izvezena </a:t>
            </a:r>
            <a:r>
              <a:rPr lang="vi-VN" sz="2200" dirty="0">
                <a:cs typeface="Times New Roman" pitchFamily="18" charset="0"/>
              </a:rPr>
              <a:t>roba plaća </a:t>
            </a:r>
            <a:r>
              <a:rPr lang="sr-Latn-RS" sz="2200" dirty="0" smtClean="0">
                <a:cs typeface="Times New Roman" pitchFamily="18" charset="0"/>
              </a:rPr>
              <a:t>se </a:t>
            </a:r>
            <a:r>
              <a:rPr lang="vi-VN" sz="2200" dirty="0" smtClean="0">
                <a:cs typeface="Times New Roman" pitchFamily="18" charset="0"/>
              </a:rPr>
              <a:t>uvozom </a:t>
            </a:r>
            <a:r>
              <a:rPr lang="vi-VN" sz="2200" dirty="0">
                <a:cs typeface="Times New Roman" pitchFamily="18" charset="0"/>
              </a:rPr>
              <a:t>robe, odnosno ne vrši se plaćanje u novcu nego razmena robe za robu. </a:t>
            </a:r>
            <a:r>
              <a:rPr lang="sr-Latn-RS" sz="2200" dirty="0" smtClean="0">
                <a:cs typeface="Times New Roman" pitchFamily="18" charset="0"/>
              </a:rPr>
              <a:t>M</a:t>
            </a:r>
            <a:r>
              <a:rPr lang="vi-VN" sz="2200" dirty="0" smtClean="0">
                <a:cs typeface="Times New Roman" pitchFamily="18" charset="0"/>
              </a:rPr>
              <a:t>ogu </a:t>
            </a:r>
            <a:r>
              <a:rPr lang="vi-VN" sz="2200" dirty="0">
                <a:cs typeface="Times New Roman" pitchFamily="18" charset="0"/>
              </a:rPr>
              <a:t>biti: direktni, prošireni i triangularni; </a:t>
            </a:r>
            <a:endParaRPr lang="sr-Latn-RS" sz="2200" dirty="0">
              <a:cs typeface="Times New Roman" pitchFamily="18" charset="0"/>
            </a:endParaRPr>
          </a:p>
          <a:p>
            <a:pPr marL="514350" indent="-514350" algn="just">
              <a:buClr>
                <a:schemeClr val="accent1">
                  <a:lumMod val="40000"/>
                  <a:lumOff val="60000"/>
                </a:schemeClr>
              </a:buClr>
              <a:buAutoNum type="arabicPeriod"/>
            </a:pPr>
            <a:r>
              <a:rPr lang="vi-VN" sz="22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cs typeface="Times New Roman" pitchFamily="18" charset="0"/>
              </a:rPr>
              <a:t>vezani </a:t>
            </a:r>
            <a:r>
              <a:rPr lang="vi-VN" sz="2200" b="1" dirty="0">
                <a:solidFill>
                  <a:schemeClr val="accent1">
                    <a:lumMod val="40000"/>
                    <a:lumOff val="60000"/>
                  </a:schemeClr>
                </a:solidFill>
                <a:cs typeface="Times New Roman" pitchFamily="18" charset="0"/>
              </a:rPr>
              <a:t>poslovi </a:t>
            </a:r>
            <a:r>
              <a:rPr lang="vi-VN" sz="2200" dirty="0" smtClean="0">
                <a:cs typeface="Times New Roman" pitchFamily="18" charset="0"/>
              </a:rPr>
              <a:t>– izvoznik</a:t>
            </a:r>
            <a:r>
              <a:rPr lang="sr-Latn-RS" sz="2200" dirty="0" smtClean="0">
                <a:cs typeface="Times New Roman" pitchFamily="18" charset="0"/>
              </a:rPr>
              <a:t>  </a:t>
            </a:r>
            <a:r>
              <a:rPr lang="vi-VN" sz="2200" dirty="0" smtClean="0">
                <a:cs typeface="Times New Roman" pitchFamily="18" charset="0"/>
              </a:rPr>
              <a:t>obavezuje </a:t>
            </a:r>
            <a:r>
              <a:rPr lang="vi-VN" sz="2200" dirty="0">
                <a:cs typeface="Times New Roman" pitchFamily="18" charset="0"/>
              </a:rPr>
              <a:t>da će uvesti određenu količinu robe iz zemlje u koju izvozi svoju robu, pri čemu se plaćanje u oba slučaja vrši u novcu; </a:t>
            </a:r>
            <a:endParaRPr lang="sr-Latn-RS" sz="2200" dirty="0" smtClean="0">
              <a:cs typeface="Times New Roman" pitchFamily="18" charset="0"/>
            </a:endParaRPr>
          </a:p>
          <a:p>
            <a:pPr marL="514350" indent="-514350" algn="just">
              <a:buClr>
                <a:schemeClr val="accent1">
                  <a:lumMod val="40000"/>
                  <a:lumOff val="60000"/>
                </a:schemeClr>
              </a:buClr>
              <a:buAutoNum type="arabicPeriod"/>
            </a:pPr>
            <a:r>
              <a:rPr lang="vi-VN" sz="22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cs typeface="Times New Roman" pitchFamily="18" charset="0"/>
              </a:rPr>
              <a:t>reeksportni </a:t>
            </a:r>
            <a:r>
              <a:rPr lang="vi-VN" sz="2200" b="1" dirty="0">
                <a:solidFill>
                  <a:schemeClr val="accent1">
                    <a:lumMod val="40000"/>
                    <a:lumOff val="60000"/>
                  </a:schemeClr>
                </a:solidFill>
                <a:cs typeface="Times New Roman" pitchFamily="18" charset="0"/>
              </a:rPr>
              <a:t>poslovi </a:t>
            </a:r>
            <a:r>
              <a:rPr lang="vi-VN" sz="2200" dirty="0">
                <a:cs typeface="Times New Roman" pitchFamily="18" charset="0"/>
              </a:rPr>
              <a:t>- </a:t>
            </a:r>
            <a:r>
              <a:rPr lang="vi-VN" sz="2200" dirty="0" smtClean="0">
                <a:cs typeface="Times New Roman" pitchFamily="18" charset="0"/>
              </a:rPr>
              <a:t>podrazumevaju</a:t>
            </a:r>
            <a:r>
              <a:rPr lang="sr-Latn-RS" sz="2200" dirty="0" smtClean="0">
                <a:cs typeface="Times New Roman" pitchFamily="18" charset="0"/>
              </a:rPr>
              <a:t> </a:t>
            </a:r>
            <a:r>
              <a:rPr lang="vi-VN" sz="2200" dirty="0" smtClean="0">
                <a:cs typeface="Times New Roman" pitchFamily="18" charset="0"/>
              </a:rPr>
              <a:t>kupovinu </a:t>
            </a:r>
            <a:r>
              <a:rPr lang="vi-VN" sz="2200" dirty="0">
                <a:cs typeface="Times New Roman" pitchFamily="18" charset="0"/>
              </a:rPr>
              <a:t>robe u jednoj zemlji i njena prodaja u nekoj trećoj </a:t>
            </a:r>
            <a:r>
              <a:rPr lang="vi-VN" sz="2200" dirty="0" smtClean="0">
                <a:cs typeface="Times New Roman" pitchFamily="18" charset="0"/>
              </a:rPr>
              <a:t>zemlji;</a:t>
            </a:r>
            <a:endParaRPr lang="sr-Latn-RS" sz="2200" dirty="0" smtClean="0">
              <a:cs typeface="Times New Roman" pitchFamily="18" charset="0"/>
            </a:endParaRPr>
          </a:p>
          <a:p>
            <a:pPr marL="514350" indent="-514350" algn="just">
              <a:buClr>
                <a:schemeClr val="accent1">
                  <a:lumMod val="40000"/>
                  <a:lumOff val="60000"/>
                </a:schemeClr>
              </a:buClr>
              <a:buAutoNum type="arabicPeriod"/>
            </a:pPr>
            <a:r>
              <a:rPr lang="vi-VN" sz="22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cs typeface="Times New Roman" pitchFamily="18" charset="0"/>
              </a:rPr>
              <a:t>tranzitni </a:t>
            </a:r>
            <a:r>
              <a:rPr lang="vi-VN" sz="2200" b="1" dirty="0">
                <a:solidFill>
                  <a:schemeClr val="accent1">
                    <a:lumMod val="40000"/>
                    <a:lumOff val="60000"/>
                  </a:schemeClr>
                </a:solidFill>
                <a:cs typeface="Times New Roman" pitchFamily="18" charset="0"/>
              </a:rPr>
              <a:t>poslovi </a:t>
            </a:r>
            <a:r>
              <a:rPr lang="vi-VN" sz="2200" dirty="0">
                <a:cs typeface="Times New Roman" pitchFamily="18" charset="0"/>
              </a:rPr>
              <a:t>- </a:t>
            </a:r>
            <a:r>
              <a:rPr lang="vi-VN" sz="2200" dirty="0" smtClean="0">
                <a:cs typeface="Times New Roman" pitchFamily="18" charset="0"/>
              </a:rPr>
              <a:t>podrazumevaju</a:t>
            </a:r>
            <a:r>
              <a:rPr lang="sr-Latn-RS" sz="2200" dirty="0" smtClean="0">
                <a:cs typeface="Times New Roman" pitchFamily="18" charset="0"/>
              </a:rPr>
              <a:t> </a:t>
            </a:r>
            <a:r>
              <a:rPr lang="vi-VN" sz="2200" dirty="0" smtClean="0">
                <a:cs typeface="Times New Roman" pitchFamily="18" charset="0"/>
              </a:rPr>
              <a:t>prelazak </a:t>
            </a:r>
            <a:r>
              <a:rPr lang="vi-VN" sz="2200" dirty="0">
                <a:cs typeface="Times New Roman" pitchFamily="18" charset="0"/>
              </a:rPr>
              <a:t>robe preko teritorije jedne ili više zemalja koje nisu zemlje ni prodavca ni kupca, već se nalaze na putu od mesta isporuke do mesta krajnjeg odredišta robe. </a:t>
            </a:r>
            <a:endParaRPr lang="sr-Latn-RS" sz="2200" dirty="0">
              <a:cs typeface="Times New Roman" pitchFamily="18" charset="0"/>
            </a:endParaRPr>
          </a:p>
          <a:p>
            <a:pPr marL="514350" indent="-514350" algn="just">
              <a:buClr>
                <a:schemeClr val="accent1">
                  <a:lumMod val="40000"/>
                  <a:lumOff val="60000"/>
                </a:schemeClr>
              </a:buClr>
              <a:buAutoNum type="arabicPeriod"/>
            </a:pPr>
            <a:r>
              <a:rPr lang="vi-VN" sz="22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cs typeface="Times New Roman" pitchFamily="18" charset="0"/>
              </a:rPr>
              <a:t>poslovi </a:t>
            </a:r>
            <a:r>
              <a:rPr lang="vi-VN" sz="2200" b="1" dirty="0">
                <a:solidFill>
                  <a:schemeClr val="accent1">
                    <a:lumMod val="40000"/>
                    <a:lumOff val="60000"/>
                  </a:schemeClr>
                </a:solidFill>
                <a:cs typeface="Times New Roman" pitchFamily="18" charset="0"/>
              </a:rPr>
              <a:t>dorade i prerade </a:t>
            </a:r>
            <a:r>
              <a:rPr lang="vi-VN" sz="2200" dirty="0">
                <a:cs typeface="Times New Roman" pitchFamily="18" charset="0"/>
              </a:rPr>
              <a:t>- </a:t>
            </a:r>
            <a:r>
              <a:rPr lang="vi-VN" sz="2200" dirty="0" smtClean="0">
                <a:cs typeface="Times New Roman" pitchFamily="18" charset="0"/>
              </a:rPr>
              <a:t>roba</a:t>
            </a:r>
            <a:r>
              <a:rPr lang="sr-Latn-RS" sz="2200" dirty="0" smtClean="0">
                <a:cs typeface="Times New Roman" pitchFamily="18" charset="0"/>
              </a:rPr>
              <a:t> </a:t>
            </a:r>
            <a:r>
              <a:rPr lang="vi-VN" sz="2200" dirty="0" smtClean="0">
                <a:cs typeface="Times New Roman" pitchFamily="18" charset="0"/>
              </a:rPr>
              <a:t>privremeno </a:t>
            </a:r>
            <a:r>
              <a:rPr lang="vi-VN" sz="2200" dirty="0">
                <a:cs typeface="Times New Roman" pitchFamily="18" charset="0"/>
              </a:rPr>
              <a:t>izveze u drugu zemlju bez plaćanja carine, kako bi se u toj zemlji </a:t>
            </a:r>
            <a:r>
              <a:rPr lang="vi-VN" sz="2200" dirty="0" smtClean="0">
                <a:cs typeface="Times New Roman" pitchFamily="18" charset="0"/>
              </a:rPr>
              <a:t>izvršile</a:t>
            </a:r>
            <a:r>
              <a:rPr lang="sr-Latn-RS" sz="2200" dirty="0" smtClean="0">
                <a:cs typeface="Times New Roman" pitchFamily="18" charset="0"/>
              </a:rPr>
              <a:t> </a:t>
            </a:r>
            <a:r>
              <a:rPr lang="vi-VN" sz="2200" dirty="0" smtClean="0">
                <a:cs typeface="Times New Roman" pitchFamily="18" charset="0"/>
              </a:rPr>
              <a:t>određene </a:t>
            </a:r>
            <a:r>
              <a:rPr lang="vi-VN" sz="2200" dirty="0">
                <a:cs typeface="Times New Roman" pitchFamily="18" charset="0"/>
              </a:rPr>
              <a:t>operacije oplemenjivanja, prerade i </a:t>
            </a:r>
            <a:r>
              <a:rPr lang="vi-VN" sz="2200" dirty="0" smtClean="0">
                <a:cs typeface="Times New Roman" pitchFamily="18" charset="0"/>
              </a:rPr>
              <a:t>dorade</a:t>
            </a:r>
            <a:r>
              <a:rPr lang="sr-Latn-RS" sz="2200" dirty="0" smtClean="0">
                <a:cs typeface="Times New Roman" pitchFamily="18" charset="0"/>
              </a:rPr>
              <a:t>.</a:t>
            </a:r>
            <a:endParaRPr lang="sr-Latn-RS" sz="2200" dirty="0"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9766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41756" y="466948"/>
            <a:ext cx="8911687" cy="1280890"/>
          </a:xfrm>
        </p:spPr>
        <p:txBody>
          <a:bodyPr>
            <a:normAutofit/>
          </a:bodyPr>
          <a:lstStyle/>
          <a:p>
            <a:r>
              <a:rPr lang="nn-NO" b="1" dirty="0" smtClean="0">
                <a:solidFill>
                  <a:schemeClr val="accent1">
                    <a:lumMod val="40000"/>
                    <a:lumOff val="60000"/>
                  </a:schemeClr>
                </a:solidFill>
                <a:cs typeface="Times New Roman" pitchFamily="18" charset="0"/>
              </a:rPr>
              <a:t>70. TRŽIŠTE I KVALITET PROIZVODA</a:t>
            </a:r>
            <a:endParaRPr lang="sr-Latn-RS" b="1" dirty="0">
              <a:solidFill>
                <a:schemeClr val="accent1">
                  <a:lumMod val="40000"/>
                  <a:lumOff val="6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447800"/>
            <a:ext cx="11176000" cy="5181600"/>
          </a:xfrm>
        </p:spPr>
        <p:txBody>
          <a:bodyPr>
            <a:noAutofit/>
          </a:bodyPr>
          <a:lstStyle/>
          <a:p>
            <a:pPr algn="just">
              <a:buFont typeface="Wingdings 3" panose="05040102010807070707" pitchFamily="18" charset="2"/>
              <a:buChar char="´"/>
            </a:pPr>
            <a:r>
              <a:rPr lang="vi-VN" sz="2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Uključivanjem privrede u međunarodnu podelu rada sve više dolazi do izražaja značaj kvaliteta proizvoda. </a:t>
            </a:r>
            <a:endParaRPr lang="sr-Latn-RS" sz="2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>
              <a:buFont typeface="Wingdings 3" panose="05040102010807070707" pitchFamily="18" charset="2"/>
              <a:buChar char="´"/>
            </a:pPr>
            <a:r>
              <a:rPr lang="vi-VN" sz="2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Na </a:t>
            </a:r>
            <a:r>
              <a:rPr lang="vi-VN" sz="2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osnovu kvaliteta proizvoda može se u velikoj meri steći slika o proizvođaču tog </a:t>
            </a:r>
            <a:r>
              <a:rPr lang="vi-VN" sz="2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proizvoda</a:t>
            </a:r>
            <a:r>
              <a:rPr lang="sr-Latn-RS" sz="2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 </a:t>
            </a:r>
            <a:r>
              <a:rPr lang="vi-VN" sz="2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 </a:t>
            </a:r>
            <a:r>
              <a:rPr lang="vi-VN" sz="2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njegovoj tehničko-tehnološkoj opremljenosti, kvalifikovanosti kadrova, disciplini i organizacionoj </a:t>
            </a:r>
            <a:r>
              <a:rPr lang="vi-VN" sz="2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klimi</a:t>
            </a:r>
            <a:r>
              <a:rPr lang="sr-Latn-RS" sz="2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</a:t>
            </a:r>
          </a:p>
          <a:p>
            <a:pPr algn="just">
              <a:buFont typeface="Wingdings 3" panose="05040102010807070707" pitchFamily="18" charset="2"/>
              <a:buChar char="´"/>
            </a:pPr>
            <a:r>
              <a:rPr lang="vi-VN" sz="22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Kvalitet proizvoda u velikoj meri utiče </a:t>
            </a:r>
            <a:r>
              <a:rPr lang="vi-VN" sz="22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na:</a:t>
            </a:r>
            <a:endParaRPr lang="sr-Latn-RS" sz="2200" b="1" dirty="0" smtClean="0">
              <a:solidFill>
                <a:schemeClr val="accent1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985838" indent="-514350" algn="just">
              <a:buClr>
                <a:schemeClr val="accent1">
                  <a:lumMod val="40000"/>
                  <a:lumOff val="60000"/>
                </a:schemeClr>
              </a:buClr>
              <a:buFont typeface="+mj-lt"/>
              <a:buAutoNum type="arabicPeriod"/>
            </a:pPr>
            <a:r>
              <a:rPr lang="vi-VN" sz="22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obim </a:t>
            </a:r>
            <a:r>
              <a:rPr lang="vi-VN" sz="2200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proizvodnje </a:t>
            </a:r>
            <a:r>
              <a:rPr lang="vi-VN" sz="2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(↑</a:t>
            </a:r>
            <a:r>
              <a:rPr lang="sr-Latn-RS" sz="2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kvalitet ↓</a:t>
            </a:r>
            <a:r>
              <a:rPr lang="vi-VN" sz="2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obim proizvodnje</a:t>
            </a:r>
            <a:r>
              <a:rPr lang="sr-Latn-RS" sz="2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),</a:t>
            </a:r>
          </a:p>
          <a:p>
            <a:pPr marL="985838" indent="-514350" algn="just">
              <a:buClr>
                <a:schemeClr val="accent1">
                  <a:lumMod val="40000"/>
                  <a:lumOff val="60000"/>
                </a:schemeClr>
              </a:buClr>
              <a:buFont typeface="+mj-lt"/>
              <a:buAutoNum type="arabicPeriod"/>
            </a:pPr>
            <a:r>
              <a:rPr lang="vi-VN" sz="22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produktivnost </a:t>
            </a:r>
            <a:r>
              <a:rPr lang="vi-VN" sz="2200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rada </a:t>
            </a:r>
            <a:r>
              <a:rPr lang="vi-VN" sz="2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(↑</a:t>
            </a:r>
            <a:r>
              <a:rPr lang="sr-Latn-RS" sz="2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kvalitet </a:t>
            </a:r>
            <a:r>
              <a:rPr lang="sr-Latn-RS" sz="2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↓produktivnost)</a:t>
            </a:r>
          </a:p>
          <a:p>
            <a:pPr marL="985838" indent="-514350" algn="just">
              <a:buClr>
                <a:schemeClr val="accent1">
                  <a:lumMod val="40000"/>
                  <a:lumOff val="60000"/>
                </a:schemeClr>
              </a:buClr>
              <a:buFont typeface="+mj-lt"/>
              <a:buAutoNum type="arabicPeriod"/>
            </a:pPr>
            <a:r>
              <a:rPr lang="vi-VN" sz="22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cenu </a:t>
            </a:r>
            <a:r>
              <a:rPr lang="vi-VN" sz="2200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koštanja proizvoda </a:t>
            </a:r>
            <a:r>
              <a:rPr lang="vi-VN" sz="2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(↑</a:t>
            </a:r>
            <a:r>
              <a:rPr lang="vi-VN" sz="2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kvalitet </a:t>
            </a:r>
            <a:r>
              <a:rPr lang="vi-VN" sz="2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↑</a:t>
            </a:r>
            <a:r>
              <a:rPr lang="sr-Latn-RS" sz="2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cena</a:t>
            </a:r>
            <a:r>
              <a:rPr lang="vi-VN" sz="2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</a:t>
            </a:r>
            <a:endParaRPr lang="sr-Latn-RS" sz="2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985838" indent="-514350" algn="just">
              <a:buClr>
                <a:schemeClr val="accent1">
                  <a:lumMod val="40000"/>
                  <a:lumOff val="60000"/>
                </a:schemeClr>
              </a:buClr>
              <a:buFont typeface="+mj-lt"/>
              <a:buAutoNum type="arabicPeriod"/>
            </a:pPr>
            <a:r>
              <a:rPr lang="vi-VN" sz="22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tržišnu </a:t>
            </a:r>
            <a:r>
              <a:rPr lang="vi-VN" sz="2200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poziciju proizvođača </a:t>
            </a:r>
            <a:r>
              <a:rPr lang="vi-VN" sz="2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(prodavci kvalitetnijih proizvoda imaju bolji položaj na tržištu od ostalih proizvođača tog proizvoda</a:t>
            </a:r>
            <a:r>
              <a:rPr lang="vi-VN" sz="2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).</a:t>
            </a:r>
            <a:endParaRPr lang="sr-Latn-RS" sz="2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>
              <a:buFont typeface="Wingdings" pitchFamily="2" charset="2"/>
              <a:buChar char="Ø"/>
            </a:pPr>
            <a:endParaRPr lang="sr-Latn-RS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4509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2433" y="1433384"/>
            <a:ext cx="11176000" cy="5029200"/>
          </a:xfrm>
        </p:spPr>
        <p:txBody>
          <a:bodyPr>
            <a:noAutofit/>
          </a:bodyPr>
          <a:lstStyle/>
          <a:p>
            <a:pPr algn="just">
              <a:buFont typeface="Wingdings 3" panose="05040102010807070707" pitchFamily="18" charset="2"/>
              <a:buChar char="´"/>
            </a:pPr>
            <a:r>
              <a:rPr lang="vi-VN" sz="2400" b="1" dirty="0">
                <a:solidFill>
                  <a:schemeClr val="accent1">
                    <a:lumMod val="40000"/>
                    <a:lumOff val="6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Kvalitet proizvoda </a:t>
            </a:r>
            <a:r>
              <a:rPr lang="vi-VN" sz="24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predstavlja merilo upotrebne vrednosti robe tj. stepen u kome proizvod zadovoljava potrebe potrošača.</a:t>
            </a:r>
          </a:p>
          <a:p>
            <a:pPr algn="just">
              <a:buFont typeface="Wingdings 3" panose="05040102010807070707" pitchFamily="18" charset="2"/>
              <a:buChar char="´"/>
            </a:pPr>
            <a:r>
              <a:rPr lang="vi-VN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Faktori </a:t>
            </a:r>
            <a:r>
              <a:rPr lang="vi-VN" sz="2400" b="1" dirty="0">
                <a:solidFill>
                  <a:schemeClr val="accent1">
                    <a:lumMod val="40000"/>
                    <a:lumOff val="6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koji utiču na kvalitet proizvoda </a:t>
            </a:r>
            <a:r>
              <a:rPr lang="vi-VN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su:</a:t>
            </a:r>
            <a:endParaRPr lang="sr-Latn-RS" sz="2400" b="1" dirty="0" smtClean="0">
              <a:solidFill>
                <a:schemeClr val="accent1">
                  <a:lumMod val="40000"/>
                  <a:lumOff val="6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985838" indent="-514350" algn="just">
              <a:buClr>
                <a:schemeClr val="accent1">
                  <a:lumMod val="40000"/>
                  <a:lumOff val="60000"/>
                </a:schemeClr>
              </a:buClr>
              <a:buFont typeface="+mj-lt"/>
              <a:buAutoNum type="arabicPeriod"/>
            </a:pPr>
            <a:r>
              <a:rPr lang="vi-VN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svojstva </a:t>
            </a:r>
            <a:r>
              <a:rPr lang="vi-VN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sirovina, materijala i poluproizvoda od kojih je </a:t>
            </a:r>
            <a:r>
              <a:rPr lang="vi-VN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proizveden</a:t>
            </a:r>
            <a:r>
              <a:rPr lang="sr-Latn-RS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</a:t>
            </a:r>
            <a:endParaRPr lang="sr-Latn-RS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985838" indent="-514350" algn="just">
              <a:buClr>
                <a:schemeClr val="accent1">
                  <a:lumMod val="40000"/>
                  <a:lumOff val="60000"/>
                </a:schemeClr>
              </a:buClr>
              <a:buFont typeface="+mj-lt"/>
              <a:buAutoNum type="arabicPeriod"/>
            </a:pPr>
            <a:r>
              <a:rPr lang="vi-VN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konstrukcija </a:t>
            </a:r>
            <a:r>
              <a:rPr lang="vi-VN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proizvoda tj. oblik, veličina, način povezivanja delova i </a:t>
            </a:r>
            <a:r>
              <a:rPr lang="vi-VN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sklopova</a:t>
            </a:r>
            <a:r>
              <a:rPr lang="sr-Latn-RS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</a:t>
            </a:r>
            <a:r>
              <a:rPr lang="vi-VN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sr-Latn-RS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985838" indent="-514350" algn="just">
              <a:buClr>
                <a:schemeClr val="accent1">
                  <a:lumMod val="40000"/>
                  <a:lumOff val="60000"/>
                </a:schemeClr>
              </a:buClr>
              <a:buFont typeface="+mj-lt"/>
              <a:buAutoNum type="arabicPeriod"/>
            </a:pPr>
            <a:r>
              <a:rPr lang="vi-VN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tehnološki </a:t>
            </a:r>
            <a:r>
              <a:rPr lang="vi-VN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proces</a:t>
            </a:r>
            <a:r>
              <a:rPr lang="sr-Latn-RS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</a:t>
            </a:r>
            <a:r>
              <a:rPr lang="vi-VN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sr-Latn-RS" sz="24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985838" indent="-514350" algn="just">
              <a:buClr>
                <a:schemeClr val="accent1">
                  <a:lumMod val="40000"/>
                  <a:lumOff val="60000"/>
                </a:schemeClr>
              </a:buClr>
              <a:buFont typeface="+mj-lt"/>
              <a:buAutoNum type="arabicPeriod"/>
            </a:pPr>
            <a:r>
              <a:rPr lang="vi-VN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manipulacija </a:t>
            </a:r>
            <a:r>
              <a:rPr lang="vi-VN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proizvodom tj. pakovanje, transport, skladištenje i čuvanje </a:t>
            </a:r>
            <a:r>
              <a:rPr lang="vi-VN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proizvoda</a:t>
            </a:r>
            <a:r>
              <a:rPr lang="sr-Latn-RS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sr-Latn-RS" sz="24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7396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2433" y="1433384"/>
            <a:ext cx="11176000" cy="5029200"/>
          </a:xfrm>
        </p:spPr>
        <p:txBody>
          <a:bodyPr>
            <a:noAutofit/>
          </a:bodyPr>
          <a:lstStyle/>
          <a:p>
            <a:pPr algn="just">
              <a:buFont typeface="Wingdings 3" panose="05040102010807070707" pitchFamily="18" charset="2"/>
              <a:buChar char="´"/>
            </a:pPr>
            <a:r>
              <a:rPr lang="vi-VN" sz="24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Pokazatelji </a:t>
            </a:r>
            <a:r>
              <a:rPr lang="vi-VN" sz="2400" b="1" dirty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kvaliteta su:</a:t>
            </a:r>
          </a:p>
          <a:p>
            <a:pPr marL="714375" algn="just">
              <a:buClr>
                <a:schemeClr val="accent1">
                  <a:lumMod val="40000"/>
                  <a:lumOff val="60000"/>
                </a:schemeClr>
              </a:buClr>
              <a:buFont typeface="+mj-lt"/>
              <a:buAutoNum type="arabicPeriod"/>
            </a:pPr>
            <a:r>
              <a:rPr lang="vi-VN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hemijska</a:t>
            </a:r>
            <a:r>
              <a:rPr lang="vi-VN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fizička, mehanička i druga svojstva (tvrdoća, gustina, </a:t>
            </a:r>
            <a:r>
              <a:rPr lang="vi-VN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krtost</a:t>
            </a:r>
            <a:r>
              <a:rPr lang="sr-Latn-RS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vi-VN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otpornost </a:t>
            </a:r>
            <a:r>
              <a:rPr lang="vi-VN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na hemijske agense ili vlagu i sl.),</a:t>
            </a:r>
          </a:p>
          <a:p>
            <a:pPr marL="714375" algn="just">
              <a:buClr>
                <a:schemeClr val="accent1">
                  <a:lumMod val="40000"/>
                  <a:lumOff val="60000"/>
                </a:schemeClr>
              </a:buClr>
              <a:buFont typeface="+mj-lt"/>
              <a:buAutoNum type="arabicPeriod"/>
            </a:pPr>
            <a:r>
              <a:rPr lang="vi-VN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spoljni </a:t>
            </a:r>
            <a:r>
              <a:rPr lang="vi-VN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izgled (boja, ukrasi, karakteristike površine proizvoda i sl.),</a:t>
            </a:r>
          </a:p>
          <a:p>
            <a:pPr marL="714375" algn="just">
              <a:spcBef>
                <a:spcPts val="1200"/>
              </a:spcBef>
              <a:spcAft>
                <a:spcPts val="1200"/>
              </a:spcAft>
              <a:buClr>
                <a:schemeClr val="accent1">
                  <a:lumMod val="40000"/>
                  <a:lumOff val="60000"/>
                </a:schemeClr>
              </a:buClr>
              <a:buFont typeface="+mj-lt"/>
              <a:buAutoNum type="arabicPeriod"/>
            </a:pPr>
            <a:r>
              <a:rPr lang="vi-VN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spoljni </a:t>
            </a:r>
            <a:r>
              <a:rPr lang="vi-VN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 unutrašnji nedostaci (izbledela boja, prege, ogrebotine i sl</a:t>
            </a:r>
            <a:r>
              <a:rPr lang="vi-VN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.).</a:t>
            </a:r>
            <a:endParaRPr lang="sr-Latn-RS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>
              <a:buFont typeface="Wingdings 3" panose="05040102010807070707" pitchFamily="18" charset="2"/>
              <a:buChar char="´"/>
            </a:pPr>
            <a:r>
              <a:rPr lang="vi-VN" sz="2400" b="1" i="1" dirty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Standard</a:t>
            </a:r>
            <a:r>
              <a:rPr lang="vi-VN" sz="2400" dirty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vi-VN" sz="24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predstavlja normu kojom se propisuju uslovi koje proizvod mora da ispunjava da bi mogao da bude pušten u </a:t>
            </a:r>
            <a:r>
              <a:rPr lang="vi-VN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promet</a:t>
            </a:r>
            <a:r>
              <a:rPr lang="sr-Latn-RS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vi-VN" sz="240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67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1638" y="319310"/>
            <a:ext cx="10376199" cy="1280890"/>
          </a:xfrm>
        </p:spPr>
        <p:txBody>
          <a:bodyPr>
            <a:normAutofit/>
          </a:bodyPr>
          <a:lstStyle/>
          <a:p>
            <a:r>
              <a:rPr lang="sr-Latn-RS" b="1" dirty="0" smtClean="0">
                <a:solidFill>
                  <a:schemeClr val="accent1">
                    <a:lumMod val="40000"/>
                    <a:lumOff val="60000"/>
                  </a:schemeClr>
                </a:solidFill>
                <a:cs typeface="Times New Roman" pitchFamily="18" charset="0"/>
              </a:rPr>
              <a:t>71. KVALITET I TROŠKOVI U POLITICI PREDUZEĆA</a:t>
            </a:r>
            <a:endParaRPr lang="sr-Latn-RS" b="1" dirty="0">
              <a:solidFill>
                <a:schemeClr val="accent1">
                  <a:lumMod val="40000"/>
                  <a:lumOff val="6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85849" y="1600200"/>
            <a:ext cx="10458451" cy="4485117"/>
          </a:xfrm>
        </p:spPr>
        <p:txBody>
          <a:bodyPr>
            <a:noAutofit/>
          </a:bodyPr>
          <a:lstStyle/>
          <a:p>
            <a:pPr algn="just">
              <a:buFont typeface="Wingdings 3" panose="05040102010807070707" pitchFamily="18" charset="2"/>
              <a:buChar char="´"/>
            </a:pPr>
            <a:r>
              <a:rPr lang="vi-VN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Kvalitet proizvoda i usluga je vremenom postao najvažniji element (faktor) konkurentske borbe među privrednim subjektima na tržištu. </a:t>
            </a:r>
            <a:endParaRPr lang="sr-Latn-RS" sz="24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>
              <a:buFont typeface="Wingdings 3" panose="05040102010807070707" pitchFamily="18" charset="2"/>
              <a:buChar char="´"/>
            </a:pPr>
            <a:r>
              <a:rPr lang="sr-Latn-R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Porter je isticao da se </a:t>
            </a:r>
            <a:r>
              <a:rPr lang="sr-Latn-RS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izvori konkurentske prednosti </a:t>
            </a:r>
            <a:r>
              <a:rPr lang="sr-Latn-R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privrednih subjekata nalaze </a:t>
            </a:r>
            <a:r>
              <a:rPr lang="sr-Latn-RS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u:</a:t>
            </a:r>
          </a:p>
          <a:p>
            <a:pPr marL="900113" indent="-514350" algn="just">
              <a:buClr>
                <a:schemeClr val="accent1">
                  <a:lumMod val="40000"/>
                  <a:lumOff val="60000"/>
                </a:schemeClr>
              </a:buClr>
              <a:buFont typeface="+mj-lt"/>
              <a:buAutoNum type="arabicPeriod"/>
            </a:pPr>
            <a:r>
              <a:rPr lang="sr-Latn-RS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pružanju </a:t>
            </a:r>
            <a:r>
              <a:rPr lang="sr-Latn-R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veće vrednosti kupcima (u smislu većeg kvaliteta proizvoda) uz iste troškove (i samim tim i istu cenu koštanja i prodajnu cenu), </a:t>
            </a:r>
            <a:r>
              <a:rPr lang="sr-Latn-RS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ili</a:t>
            </a:r>
          </a:p>
          <a:p>
            <a:pPr marL="900113" indent="-514350" algn="just">
              <a:buClr>
                <a:schemeClr val="accent1">
                  <a:lumMod val="40000"/>
                  <a:lumOff val="60000"/>
                </a:schemeClr>
              </a:buClr>
              <a:buFont typeface="+mj-lt"/>
              <a:buAutoNum type="arabicPeriod"/>
            </a:pPr>
            <a:r>
              <a:rPr lang="sr-Latn-RS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pružanju </a:t>
            </a:r>
            <a:r>
              <a:rPr lang="sr-Latn-R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iste vrednosti kupcima uz niže troškove, a samim tim i cenu koštanja i prodajnu cenu</a:t>
            </a:r>
            <a:r>
              <a:rPr lang="sr-Latn-RS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sr-Latn-RS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>
              <a:buFont typeface="Wingdings 3" panose="05040102010807070707" pitchFamily="18" charset="2"/>
              <a:buChar char="´"/>
            </a:pPr>
            <a:r>
              <a:rPr lang="sr-Latn-RS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Treba o</a:t>
            </a:r>
            <a:r>
              <a:rPr lang="vi-VN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bezbediti </a:t>
            </a:r>
            <a:r>
              <a:rPr lang="vi-VN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balans između troškova i kvaliteta proizvoda tj. </a:t>
            </a:r>
            <a:r>
              <a:rPr lang="sr-Latn-R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š</a:t>
            </a:r>
            <a:r>
              <a:rPr lang="vi-VN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to</a:t>
            </a:r>
            <a:r>
              <a:rPr lang="sr-Latn-RS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vi-VN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povoljniji </a:t>
            </a:r>
            <a:r>
              <a:rPr lang="vi-VN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odnos </a:t>
            </a:r>
            <a:r>
              <a:rPr lang="vi-VN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cena-kvalitet</a:t>
            </a:r>
            <a:r>
              <a:rPr lang="sr-Latn-RS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a to se postiže adekvatnim upravljanjem troškovima.</a:t>
            </a:r>
            <a:endParaRPr lang="sr-Latn-RS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3018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319310"/>
            <a:ext cx="10358438" cy="1280890"/>
          </a:xfrm>
        </p:spPr>
        <p:txBody>
          <a:bodyPr>
            <a:normAutofit/>
          </a:bodyPr>
          <a:lstStyle/>
          <a:p>
            <a:r>
              <a:rPr lang="sv-SE" b="1" dirty="0" smtClean="0">
                <a:solidFill>
                  <a:schemeClr val="accent1">
                    <a:lumMod val="40000"/>
                    <a:lumOff val="60000"/>
                  </a:schemeClr>
                </a:solidFill>
                <a:cs typeface="Times New Roman" pitchFamily="18" charset="0"/>
              </a:rPr>
              <a:t>72. EKONOMSKA POLITIKA</a:t>
            </a:r>
            <a:r>
              <a:rPr lang="sr-Latn-RS" b="1" dirty="0" smtClean="0">
                <a:solidFill>
                  <a:schemeClr val="accent1">
                    <a:lumMod val="40000"/>
                    <a:lumOff val="60000"/>
                  </a:schemeClr>
                </a:solidFill>
                <a:cs typeface="Times New Roman" pitchFamily="18" charset="0"/>
              </a:rPr>
              <a:t> </a:t>
            </a:r>
            <a:r>
              <a:rPr lang="sv-SE" b="1" dirty="0" smtClean="0">
                <a:solidFill>
                  <a:schemeClr val="accent1">
                    <a:lumMod val="40000"/>
                    <a:lumOff val="60000"/>
                  </a:schemeClr>
                </a:solidFill>
                <a:cs typeface="Times New Roman" pitchFamily="18" charset="0"/>
              </a:rPr>
              <a:t>-</a:t>
            </a:r>
            <a:r>
              <a:rPr lang="sr-Latn-RS" b="1" dirty="0" smtClean="0">
                <a:solidFill>
                  <a:schemeClr val="accent1">
                    <a:lumMod val="40000"/>
                    <a:lumOff val="60000"/>
                  </a:schemeClr>
                </a:solidFill>
                <a:cs typeface="Times New Roman" pitchFamily="18" charset="0"/>
              </a:rPr>
              <a:t> </a:t>
            </a:r>
            <a:r>
              <a:rPr lang="sv-SE" b="1" dirty="0" smtClean="0">
                <a:solidFill>
                  <a:schemeClr val="accent1">
                    <a:lumMod val="40000"/>
                    <a:lumOff val="60000"/>
                  </a:schemeClr>
                </a:solidFill>
                <a:cs typeface="Times New Roman" pitchFamily="18" charset="0"/>
              </a:rPr>
              <a:t>POJAM I DEFINISANJE</a:t>
            </a:r>
            <a:endParaRPr lang="sr-Latn-RS" b="1" dirty="0">
              <a:solidFill>
                <a:schemeClr val="accent1">
                  <a:lumMod val="40000"/>
                  <a:lumOff val="6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85850" y="1600200"/>
            <a:ext cx="10872788" cy="4572000"/>
          </a:xfrm>
        </p:spPr>
        <p:txBody>
          <a:bodyPr>
            <a:noAutofit/>
          </a:bodyPr>
          <a:lstStyle/>
          <a:p>
            <a:pPr algn="just">
              <a:buFont typeface="Wingdings 3" panose="05040102010807070707" pitchFamily="18" charset="2"/>
              <a:buChar char="´"/>
            </a:pPr>
            <a:r>
              <a:rPr lang="sr-Latn-RS" sz="2400" b="1" i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Ekonomska politika </a:t>
            </a:r>
            <a:r>
              <a:rPr lang="sr-Latn-RS" sz="24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predstavlja aktivnost države kojom ona u skladu sa </a:t>
            </a:r>
            <a:r>
              <a:rPr lang="sr-Latn-RS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postavljenim ciljevima </a:t>
            </a:r>
            <a:r>
              <a:rPr lang="sr-Latn-RS" sz="24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utiče na makroekonomske tokove u zemlji</a:t>
            </a:r>
            <a:r>
              <a:rPr lang="sr-Latn-RS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</a:p>
          <a:p>
            <a:pPr algn="just">
              <a:buFont typeface="Wingdings 3" panose="05040102010807070707" pitchFamily="18" charset="2"/>
              <a:buChar char="´"/>
            </a:pPr>
            <a:r>
              <a:rPr lang="sr-Latn-RS" sz="2400" b="1" i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Osnovni </a:t>
            </a:r>
            <a:r>
              <a:rPr lang="sr-Latn-RS" sz="2400" b="1" i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subjekti tj. nosioci ekonomske politike </a:t>
            </a:r>
            <a:r>
              <a:rPr lang="sr-Latn-RS" sz="24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su skupština, vlada, ministarstva i </a:t>
            </a:r>
            <a:r>
              <a:rPr lang="sr-Latn-RS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centralna banka.</a:t>
            </a:r>
          </a:p>
          <a:p>
            <a:pPr algn="just">
              <a:buFont typeface="Wingdings 3" panose="05040102010807070707" pitchFamily="18" charset="2"/>
              <a:buChar char="´"/>
            </a:pPr>
            <a:r>
              <a:rPr lang="sr-Latn-RS" sz="24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Najvažniji ciljevi ekonomske politike su</a:t>
            </a:r>
            <a:r>
              <a:rPr lang="sr-Latn-RS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</a:t>
            </a:r>
            <a:r>
              <a:rPr lang="sr-Latn-RS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sr-Latn-RS" sz="24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maksimiziranje blagostanja </a:t>
            </a:r>
            <a:r>
              <a:rPr lang="sr-Latn-RS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društva, povećanje zaposlenosti, povećanje </a:t>
            </a:r>
            <a:r>
              <a:rPr lang="sr-Latn-RS" sz="24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proizvodnje odnosno ubrzanje privrednog rasta (povećanje BDP-a</a:t>
            </a:r>
            <a:r>
              <a:rPr lang="sr-Latn-RS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), </a:t>
            </a:r>
            <a:r>
              <a:rPr lang="sr-Latn-RS" sz="24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smanjenje </a:t>
            </a:r>
            <a:r>
              <a:rPr lang="sr-Latn-RS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inflacije, uravnoteženje </a:t>
            </a:r>
            <a:r>
              <a:rPr lang="sr-Latn-RS" sz="24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platnog </a:t>
            </a:r>
            <a:r>
              <a:rPr lang="sr-Latn-RS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bilansa, uravnoteženje budžeta i smanjenje </a:t>
            </a:r>
            <a:r>
              <a:rPr lang="sr-Latn-RS" sz="24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zaduženosti.</a:t>
            </a:r>
          </a:p>
        </p:txBody>
      </p:sp>
    </p:spTree>
    <p:extLst>
      <p:ext uri="{BB962C8B-B14F-4D97-AF65-F5344CB8AC3E}">
        <p14:creationId xmlns:p14="http://schemas.microsoft.com/office/powerpoint/2010/main" val="1601575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71613" y="1123950"/>
            <a:ext cx="10258424" cy="5105400"/>
          </a:xfrm>
        </p:spPr>
        <p:txBody>
          <a:bodyPr>
            <a:noAutofit/>
          </a:bodyPr>
          <a:lstStyle/>
          <a:p>
            <a:pPr algn="just">
              <a:buFont typeface="Wingdings 3" panose="05040102010807070707" pitchFamily="18" charset="2"/>
              <a:buChar char="´"/>
            </a:pPr>
            <a:r>
              <a:rPr lang="sr-Latn-RS" sz="24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Najznačajniji segmenti ekonomske politike su:</a:t>
            </a:r>
          </a:p>
          <a:p>
            <a:pPr marL="985838" indent="-514350" algn="just">
              <a:buClr>
                <a:schemeClr val="accent1">
                  <a:lumMod val="40000"/>
                  <a:lumOff val="60000"/>
                </a:schemeClr>
              </a:buClr>
              <a:buFont typeface="+mj-lt"/>
              <a:buAutoNum type="arabicPeriod"/>
            </a:pPr>
            <a:r>
              <a:rPr lang="sr-Latn-R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monetarno-kreditna politika</a:t>
            </a:r>
            <a:r>
              <a:rPr lang="sr-Latn-RS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</a:t>
            </a:r>
          </a:p>
          <a:p>
            <a:pPr marL="985838" indent="-514350" algn="just">
              <a:buClr>
                <a:schemeClr val="accent1">
                  <a:lumMod val="40000"/>
                  <a:lumOff val="60000"/>
                </a:schemeClr>
              </a:buClr>
              <a:buFont typeface="+mj-lt"/>
              <a:buAutoNum type="arabicPeriod"/>
            </a:pPr>
            <a:r>
              <a:rPr lang="sr-Latn-R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fiskalna politika, </a:t>
            </a:r>
          </a:p>
          <a:p>
            <a:pPr marL="985838" indent="-514350" algn="just">
              <a:buClr>
                <a:schemeClr val="accent1">
                  <a:lumMod val="40000"/>
                  <a:lumOff val="60000"/>
                </a:schemeClr>
              </a:buClr>
              <a:buFont typeface="+mj-lt"/>
              <a:buAutoNum type="arabicPeriod"/>
            </a:pPr>
            <a:r>
              <a:rPr lang="sr-Latn-R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spoljnotrgovinska politika, </a:t>
            </a:r>
          </a:p>
          <a:p>
            <a:pPr marL="985838" indent="-514350" algn="just">
              <a:buClr>
                <a:schemeClr val="accent1">
                  <a:lumMod val="40000"/>
                  <a:lumOff val="60000"/>
                </a:schemeClr>
              </a:buClr>
              <a:buFont typeface="+mj-lt"/>
              <a:buAutoNum type="arabicPeriod"/>
            </a:pPr>
            <a:r>
              <a:rPr lang="sr-Latn-R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politika cena.</a:t>
            </a:r>
            <a:endParaRPr lang="sr-Latn-R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>
              <a:buFont typeface="Wingdings 3" panose="05040102010807070707" pitchFamily="18" charset="2"/>
              <a:buChar char="´"/>
            </a:pPr>
            <a:r>
              <a:rPr lang="sr-Latn-RS" sz="24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 zavisnosti od toga da li dolazi do rasta ili opadanja privrene aktivnosti i cena, </a:t>
            </a:r>
            <a:r>
              <a:rPr lang="sr-Latn-RS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ekonomska politika </a:t>
            </a:r>
            <a:r>
              <a:rPr lang="sr-Latn-RS" sz="24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može biti:</a:t>
            </a:r>
          </a:p>
          <a:p>
            <a:pPr marL="985838" indent="-457200" algn="just">
              <a:buClr>
                <a:schemeClr val="accent1">
                  <a:lumMod val="40000"/>
                  <a:lumOff val="60000"/>
                </a:schemeClr>
              </a:buClr>
              <a:buFont typeface="+mj-lt"/>
              <a:buAutoNum type="arabicPeriod"/>
            </a:pPr>
            <a:r>
              <a:rPr lang="sr-Latn-RS" sz="24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ekspanzivna </a:t>
            </a:r>
            <a:r>
              <a:rPr lang="sr-Latn-RS" sz="2400" b="1" dirty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(antirecesiona) </a:t>
            </a:r>
            <a:r>
              <a:rPr lang="sr-Latn-RS" sz="24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</a:t>
            </a:r>
            <a:r>
              <a:rPr lang="sr-Latn-RS" sz="2400" b="1" dirty="0">
                <a:solidFill>
                  <a:schemeClr val="accent1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sr-Latn-R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ekonomska politika koja ima za cilj povećanje </a:t>
            </a:r>
            <a:r>
              <a:rPr lang="sr-Latn-RS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efektivne tražnje</a:t>
            </a:r>
            <a:r>
              <a:rPr lang="sr-Latn-R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čime se podstiče rast proizvodnje i zaposlenosti,</a:t>
            </a:r>
          </a:p>
          <a:p>
            <a:pPr marL="985838" indent="-457200" algn="just">
              <a:buClr>
                <a:schemeClr val="accent1">
                  <a:lumMod val="40000"/>
                  <a:lumOff val="60000"/>
                </a:schemeClr>
              </a:buClr>
              <a:buFont typeface="+mj-lt"/>
              <a:buAutoNum type="arabicPeriod"/>
            </a:pPr>
            <a:r>
              <a:rPr lang="sr-Latn-RS" sz="24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restriktivna </a:t>
            </a:r>
            <a:r>
              <a:rPr lang="sr-Latn-RS" sz="2400" b="1" dirty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(antiinflaciona)</a:t>
            </a:r>
            <a:r>
              <a:rPr lang="sr-Latn-RS" sz="2400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sr-Latn-RS" sz="24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</a:t>
            </a:r>
            <a:r>
              <a:rPr lang="sr-Latn-RS" sz="2400" b="1" dirty="0">
                <a:solidFill>
                  <a:schemeClr val="accent1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sr-Latn-R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ekonomska politika koja ima za cilj smanjenje </a:t>
            </a:r>
            <a:r>
              <a:rPr lang="sr-Latn-RS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efektivne tražnje</a:t>
            </a:r>
            <a:r>
              <a:rPr lang="sr-Latn-R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kako bi se obuzdao rast cena.</a:t>
            </a:r>
          </a:p>
        </p:txBody>
      </p:sp>
    </p:spTree>
    <p:extLst>
      <p:ext uri="{BB962C8B-B14F-4D97-AF65-F5344CB8AC3E}">
        <p14:creationId xmlns:p14="http://schemas.microsoft.com/office/powerpoint/2010/main" val="2077264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35662" y="552673"/>
            <a:ext cx="8911687" cy="1280890"/>
          </a:xfrm>
        </p:spPr>
        <p:txBody>
          <a:bodyPr>
            <a:normAutofit/>
          </a:bodyPr>
          <a:lstStyle/>
          <a:p>
            <a:r>
              <a:rPr lang="sr-Latn-RS" b="1" dirty="0" smtClean="0">
                <a:solidFill>
                  <a:schemeClr val="accent1">
                    <a:lumMod val="40000"/>
                    <a:lumOff val="60000"/>
                  </a:schemeClr>
                </a:solidFill>
                <a:cs typeface="Times New Roman" pitchFamily="18" charset="0"/>
              </a:rPr>
              <a:t>73. PORESKA POLITIKA</a:t>
            </a:r>
            <a:endParaRPr lang="sr-Latn-RS" b="1" dirty="0">
              <a:solidFill>
                <a:schemeClr val="accent1">
                  <a:lumMod val="40000"/>
                  <a:lumOff val="6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14424" y="1295400"/>
            <a:ext cx="10671175" cy="5334000"/>
          </a:xfrm>
        </p:spPr>
        <p:txBody>
          <a:bodyPr>
            <a:normAutofit/>
          </a:bodyPr>
          <a:lstStyle/>
          <a:p>
            <a:pPr algn="just">
              <a:buFont typeface="Wingdings 3" panose="05040102010807070707" pitchFamily="18" charset="2"/>
              <a:buChar char="´"/>
            </a:pPr>
            <a:r>
              <a:rPr lang="sr-Latn-RS" sz="2400" b="1" i="1" dirty="0">
                <a:solidFill>
                  <a:schemeClr val="accent1">
                    <a:lumMod val="40000"/>
                    <a:lumOff val="6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Poreska politika </a:t>
            </a:r>
            <a:r>
              <a:rPr lang="sr-Latn-R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predstavlja segment fiskalne politike kojom država utiče na visinu </a:t>
            </a:r>
            <a:r>
              <a:rPr lang="sr-Latn-RS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javnih prihoda.</a:t>
            </a:r>
          </a:p>
          <a:p>
            <a:pPr algn="just">
              <a:buFont typeface="Wingdings 3" panose="05040102010807070707" pitchFamily="18" charset="2"/>
              <a:buChar char="´"/>
            </a:pPr>
            <a:r>
              <a:rPr lang="sr-Latn-RS" sz="2400" b="1" i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Poreska </a:t>
            </a:r>
            <a:r>
              <a:rPr lang="sr-Latn-RS" sz="2400" b="1" i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politika može </a:t>
            </a:r>
            <a:r>
              <a:rPr lang="sr-Latn-RS" sz="2400" b="1" i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biti:</a:t>
            </a:r>
          </a:p>
          <a:p>
            <a:pPr marL="985838" indent="-514350" algn="just">
              <a:buClr>
                <a:schemeClr val="accent1">
                  <a:lumMod val="40000"/>
                  <a:lumOff val="60000"/>
                </a:schemeClr>
              </a:buClr>
              <a:buAutoNum type="arabicPeriod"/>
            </a:pPr>
            <a:r>
              <a:rPr lang="sr-Latn-RS" sz="24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Ekspanzivna:</a:t>
            </a:r>
            <a:r>
              <a:rPr lang="sr-Latn-RS" sz="2400" dirty="0" smtClean="0">
                <a:solidFill>
                  <a:schemeClr val="accent1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</a:t>
            </a:r>
            <a:r>
              <a:rPr lang="sr-Latn-RS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↓poreskih stopa -  ↑efektivna tražnja - ↑ </a:t>
            </a:r>
            <a:r>
              <a:rPr lang="sr-Latn-R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proizvodnje i </a:t>
            </a:r>
            <a:r>
              <a:rPr lang="sr-Latn-RS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zaposlenosti</a:t>
            </a:r>
          </a:p>
          <a:p>
            <a:pPr marL="985838" indent="-514350" algn="just">
              <a:buClr>
                <a:schemeClr val="accent1">
                  <a:lumMod val="40000"/>
                  <a:lumOff val="60000"/>
                </a:schemeClr>
              </a:buClr>
              <a:buAutoNum type="arabicPeriod"/>
            </a:pPr>
            <a:r>
              <a:rPr lang="sr-Latn-RS" sz="24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Restriktivna:</a:t>
            </a:r>
            <a:r>
              <a:rPr lang="sr-Latn-RS" sz="2400" b="1" dirty="0" smtClean="0">
                <a:solidFill>
                  <a:schemeClr val="accent1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sr-Latn-RS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↑</a:t>
            </a:r>
            <a:r>
              <a:rPr lang="sr-Latn-R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poreskih </a:t>
            </a:r>
            <a:r>
              <a:rPr lang="sr-Latn-RS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stopa - ↓</a:t>
            </a:r>
            <a:r>
              <a:rPr lang="sr-Latn-R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efektivna </a:t>
            </a:r>
            <a:r>
              <a:rPr lang="sr-Latn-RS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tražnja – ↓</a:t>
            </a:r>
            <a:r>
              <a:rPr lang="sr-Latn-R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sr-Latn-RS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inflacije</a:t>
            </a:r>
          </a:p>
          <a:p>
            <a:pPr algn="just">
              <a:buFont typeface="Wingdings 3" panose="05040102010807070707" pitchFamily="18" charset="2"/>
              <a:buChar char=""/>
            </a:pPr>
            <a:r>
              <a:rPr lang="pl-PL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Višim ili nižim stopama </a:t>
            </a:r>
            <a:r>
              <a:rPr lang="pl-PL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poreza </a:t>
            </a:r>
            <a:r>
              <a:rPr lang="sr-Latn-RS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moguće je destimulisati </a:t>
            </a:r>
            <a:r>
              <a:rPr lang="sr-Latn-R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ili stimulisati proizvodnju, promet, potrošnju pojedinih </a:t>
            </a:r>
            <a:r>
              <a:rPr lang="sr-Latn-RS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proizvoda (PDV ili porez na zarade)</a:t>
            </a:r>
          </a:p>
          <a:p>
            <a:pPr algn="just"/>
            <a:r>
              <a:rPr lang="sr-Latn-RS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Poreskom politikom se u</a:t>
            </a:r>
            <a:r>
              <a:rPr lang="vi-VN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tiče </a:t>
            </a:r>
            <a:r>
              <a:rPr lang="vi-VN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 </a:t>
            </a:r>
            <a:r>
              <a:rPr lang="vi-VN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na</a:t>
            </a:r>
            <a:r>
              <a:rPr lang="sr-Latn-RS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vi-VN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stanje </a:t>
            </a:r>
            <a:r>
              <a:rPr lang="vi-VN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 budžetu i nivo </a:t>
            </a:r>
            <a:r>
              <a:rPr lang="vi-VN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zaduženosti</a:t>
            </a:r>
            <a:r>
              <a:rPr lang="sr-Latn-RS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(u slučaju deficita i javnog duga). </a:t>
            </a:r>
          </a:p>
          <a:p>
            <a:pPr marL="514350" indent="-514350" algn="just">
              <a:buAutoNum type="arabicPeriod"/>
            </a:pPr>
            <a:endParaRPr lang="sr-Latn-RS" sz="2400" dirty="0"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5064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3428" y="479853"/>
            <a:ext cx="10972800" cy="1143000"/>
          </a:xfrm>
        </p:spPr>
        <p:txBody>
          <a:bodyPr>
            <a:normAutofit/>
          </a:bodyPr>
          <a:lstStyle/>
          <a:p>
            <a:r>
              <a:rPr lang="sr-Latn-RS" b="1" dirty="0" smtClean="0">
                <a:solidFill>
                  <a:schemeClr val="accent1">
                    <a:lumMod val="40000"/>
                    <a:lumOff val="60000"/>
                  </a:schemeClr>
                </a:solidFill>
                <a:cs typeface="Times New Roman" pitchFamily="18" charset="0"/>
              </a:rPr>
              <a:t>74. FINANSIRANJE JAVNE POTROŠNJE</a:t>
            </a:r>
            <a:endParaRPr lang="sr-Latn-RS" b="1" dirty="0">
              <a:solidFill>
                <a:schemeClr val="accent1">
                  <a:lumMod val="40000"/>
                  <a:lumOff val="6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16000" y="1155357"/>
            <a:ext cx="10842625" cy="5562600"/>
          </a:xfrm>
        </p:spPr>
        <p:txBody>
          <a:bodyPr>
            <a:noAutofit/>
          </a:bodyPr>
          <a:lstStyle/>
          <a:p>
            <a:pPr algn="just">
              <a:buFont typeface="Wingdings 3" panose="05040102010807070707" pitchFamily="18" charset="2"/>
              <a:buChar char="´"/>
            </a:pPr>
            <a:r>
              <a:rPr lang="sr-Latn-RS" sz="2400" b="1" i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Javna potrošnja</a:t>
            </a:r>
            <a:r>
              <a:rPr lang="sr-Latn-RS" sz="2400" b="1" i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sr-Latn-RS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predstavlja </a:t>
            </a:r>
            <a:r>
              <a:rPr lang="sr-Latn-R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izdatke države, pokrajine i jedinica lokalne samouprave radi podmirenja </a:t>
            </a:r>
            <a:r>
              <a:rPr lang="sr-Latn-RS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javnih </a:t>
            </a:r>
            <a:r>
              <a:rPr lang="sr-Latn-RS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potreba (utiče </a:t>
            </a:r>
            <a:r>
              <a:rPr lang="sr-Latn-R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na visinu javnih </a:t>
            </a:r>
            <a:r>
              <a:rPr lang="sr-Latn-RS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rashoda).</a:t>
            </a:r>
            <a:endParaRPr lang="sr-Latn-RS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sr-Latn-RS" sz="24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Osnovni oblici javne potrošnje </a:t>
            </a:r>
            <a:r>
              <a:rPr lang="sr-Latn-RS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su:</a:t>
            </a:r>
          </a:p>
          <a:p>
            <a:pPr marL="900113" indent="-514350" algn="just">
              <a:buClr>
                <a:schemeClr val="accent1">
                  <a:lumMod val="40000"/>
                  <a:lumOff val="60000"/>
                </a:schemeClr>
              </a:buClr>
              <a:buFont typeface="+mj-lt"/>
              <a:buAutoNum type="arabicPeriod"/>
            </a:pPr>
            <a:r>
              <a:rPr lang="sr-Latn-RS" sz="24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finansiranje </a:t>
            </a:r>
            <a:r>
              <a:rPr lang="sr-Latn-RS" sz="2400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rada državnog </a:t>
            </a:r>
            <a:r>
              <a:rPr lang="sr-Latn-RS" sz="24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aparata</a:t>
            </a:r>
            <a:r>
              <a:rPr lang="sr-Latn-RS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</a:t>
            </a:r>
          </a:p>
          <a:p>
            <a:pPr marL="900113" indent="-514350" algn="just">
              <a:buClr>
                <a:schemeClr val="accent1">
                  <a:lumMod val="40000"/>
                  <a:lumOff val="60000"/>
                </a:schemeClr>
              </a:buClr>
              <a:buFont typeface="+mj-lt"/>
              <a:buAutoNum type="arabicPeriod"/>
            </a:pPr>
            <a:r>
              <a:rPr lang="sr-Latn-RS" sz="24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kupovina </a:t>
            </a:r>
            <a:r>
              <a:rPr lang="sr-Latn-RS" sz="2400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dobara i usluga za državne </a:t>
            </a:r>
            <a:r>
              <a:rPr lang="sr-Latn-RS" sz="24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potrebe</a:t>
            </a:r>
            <a:r>
              <a:rPr lang="sr-Latn-RS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</a:t>
            </a:r>
          </a:p>
          <a:p>
            <a:pPr marL="900113" indent="-514350" algn="just">
              <a:buClr>
                <a:schemeClr val="accent1">
                  <a:lumMod val="40000"/>
                  <a:lumOff val="60000"/>
                </a:schemeClr>
              </a:buClr>
              <a:buFont typeface="+mj-lt"/>
              <a:buAutoNum type="arabicPeriod"/>
            </a:pPr>
            <a:r>
              <a:rPr lang="sr-Latn-RS" sz="24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transferna </a:t>
            </a:r>
            <a:r>
              <a:rPr lang="sr-Latn-RS" sz="2400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plaćanja </a:t>
            </a:r>
            <a:r>
              <a:rPr lang="sr-Latn-R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(naknada za slučaj nezaposlenosti, dečiji dodatak, socijalna </a:t>
            </a:r>
            <a:r>
              <a:rPr lang="sr-Latn-RS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pomoć, subvencije </a:t>
            </a:r>
            <a:r>
              <a:rPr lang="sr-Latn-R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 sl</a:t>
            </a:r>
            <a:r>
              <a:rPr lang="sr-Latn-RS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.),</a:t>
            </a:r>
          </a:p>
          <a:p>
            <a:pPr marL="900113" indent="-514350" algn="just">
              <a:buClr>
                <a:schemeClr val="accent1">
                  <a:lumMod val="40000"/>
                  <a:lumOff val="60000"/>
                </a:schemeClr>
              </a:buClr>
              <a:buFont typeface="+mj-lt"/>
              <a:buAutoNum type="arabicPeriod"/>
            </a:pPr>
            <a:r>
              <a:rPr lang="sr-Latn-RS" sz="24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investiciona </a:t>
            </a:r>
            <a:r>
              <a:rPr lang="sr-Latn-RS" sz="2400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potrošnja </a:t>
            </a:r>
            <a:r>
              <a:rPr lang="sr-Latn-RS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(izgradnja </a:t>
            </a:r>
            <a:r>
              <a:rPr lang="sr-Latn-R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infrastrukture</a:t>
            </a:r>
            <a:r>
              <a:rPr lang="sr-Latn-RS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).</a:t>
            </a:r>
            <a:endParaRPr lang="sr-Latn-RS" sz="24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sr-Latn-RS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Politika </a:t>
            </a:r>
            <a:r>
              <a:rPr lang="sr-Latn-RS" sz="24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finansiranja javne </a:t>
            </a:r>
            <a:r>
              <a:rPr lang="sr-Latn-RS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potrošnje može </a:t>
            </a:r>
            <a:r>
              <a:rPr lang="sr-Latn-RS" sz="24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biti</a:t>
            </a:r>
            <a:r>
              <a:rPr lang="sr-Latn-RS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</a:t>
            </a:r>
          </a:p>
          <a:p>
            <a:pPr marL="800100" indent="-457200" algn="just">
              <a:buClr>
                <a:schemeClr val="accent1">
                  <a:lumMod val="40000"/>
                  <a:lumOff val="60000"/>
                </a:schemeClr>
              </a:buClr>
              <a:buFont typeface="+mj-lt"/>
              <a:buAutoNum type="arabicPeriod"/>
            </a:pPr>
            <a:r>
              <a:rPr lang="sr-Latn-RS" sz="2400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ekspanzivna</a:t>
            </a:r>
            <a:r>
              <a:rPr lang="sr-Latn-RS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sr-Latn-R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</a:t>
            </a:r>
            <a:r>
              <a:rPr lang="sr-Latn-RS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slučaju </a:t>
            </a:r>
            <a:r>
              <a:rPr lang="sr-Latn-R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pada proizvodnje i zaposlenosti ili </a:t>
            </a:r>
            <a:r>
              <a:rPr lang="sr-Latn-RS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stagnacije; </a:t>
            </a:r>
            <a:endParaRPr lang="sr-Latn-RS" sz="24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800100" indent="-457200" algn="just">
              <a:buClr>
                <a:schemeClr val="accent1">
                  <a:lumMod val="40000"/>
                  <a:lumOff val="60000"/>
                </a:schemeClr>
              </a:buClr>
              <a:buFont typeface="+mj-lt"/>
              <a:buAutoNum type="arabicPeriod"/>
            </a:pPr>
            <a:r>
              <a:rPr lang="sr-Latn-RS" sz="24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restriktivna</a:t>
            </a:r>
            <a:r>
              <a:rPr lang="sr-Latn-RS" sz="2400" b="1" dirty="0" smtClean="0">
                <a:solidFill>
                  <a:schemeClr val="accent1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sr-Latn-R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primenjuje se u uslovima visoke inflacije. </a:t>
            </a:r>
            <a:endParaRPr lang="sr-Latn-RS" sz="24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1349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7350" y="381094"/>
            <a:ext cx="9818687" cy="1280890"/>
          </a:xfrm>
        </p:spPr>
        <p:txBody>
          <a:bodyPr>
            <a:normAutofit/>
          </a:bodyPr>
          <a:lstStyle/>
          <a:p>
            <a:r>
              <a:rPr lang="sr-Latn-RS" b="1" dirty="0" smtClean="0">
                <a:solidFill>
                  <a:schemeClr val="accent1">
                    <a:lumMod val="40000"/>
                    <a:lumOff val="60000"/>
                  </a:schemeClr>
                </a:solidFill>
                <a:cs typeface="Times New Roman" pitchFamily="18" charset="0"/>
              </a:rPr>
              <a:t>75. DINAMIZIRANJE PROIZVODNJE I ZAPOSLENOSTI</a:t>
            </a:r>
            <a:endParaRPr lang="sr-Latn-RS" b="1" dirty="0">
              <a:solidFill>
                <a:schemeClr val="accent1">
                  <a:lumMod val="40000"/>
                  <a:lumOff val="6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9027" y="1500188"/>
            <a:ext cx="11176000" cy="5029200"/>
          </a:xfrm>
        </p:spPr>
        <p:txBody>
          <a:bodyPr>
            <a:noAutofit/>
          </a:bodyPr>
          <a:lstStyle/>
          <a:p>
            <a:pPr algn="just">
              <a:buFont typeface="Wingdings 3" panose="05040102010807070707" pitchFamily="18" charset="2"/>
              <a:buChar char="´"/>
            </a:pPr>
            <a:r>
              <a:rPr lang="sr-Latn-R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 situaciji kada u jednoj privredi nivo proizvodnje i zaposlenosti opada ili stagnira, </a:t>
            </a:r>
            <a:r>
              <a:rPr lang="sr-Latn-RS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država primenjuje </a:t>
            </a:r>
            <a:r>
              <a:rPr lang="sr-Latn-R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odgovarajuće mere kako bi podstakla rast proizvodnje i </a:t>
            </a:r>
            <a:r>
              <a:rPr lang="sr-Latn-RS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zaposlenosti. </a:t>
            </a:r>
          </a:p>
          <a:p>
            <a:pPr algn="just">
              <a:buFont typeface="Wingdings 3" panose="05040102010807070707" pitchFamily="18" charset="2"/>
              <a:buChar char="´"/>
            </a:pPr>
            <a:r>
              <a:rPr lang="vi-VN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Osnovne </a:t>
            </a:r>
            <a:r>
              <a:rPr lang="vi-VN" sz="24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mere za dinamiziranje proizvodnje i zaposlenosti </a:t>
            </a:r>
            <a:r>
              <a:rPr lang="vi-VN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su:</a:t>
            </a:r>
            <a:endParaRPr lang="sr-Latn-RS" sz="2400" b="1" dirty="0" smtClean="0">
              <a:solidFill>
                <a:schemeClr val="accent1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900113" indent="-514350" algn="just">
              <a:buClr>
                <a:schemeClr val="accent1">
                  <a:lumMod val="40000"/>
                  <a:lumOff val="60000"/>
                </a:schemeClr>
              </a:buClr>
              <a:buFont typeface="+mj-lt"/>
              <a:buAutoNum type="arabicPeriod"/>
            </a:pPr>
            <a:r>
              <a:rPr lang="vi-VN" sz="24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monetarna </a:t>
            </a:r>
            <a:r>
              <a:rPr lang="vi-VN" sz="2400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politika </a:t>
            </a:r>
            <a:r>
              <a:rPr lang="vi-VN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štampanje dodatne količine novca, otkup deviza od strane </a:t>
            </a:r>
            <a:r>
              <a:rPr lang="vi-VN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centralne</a:t>
            </a:r>
            <a:r>
              <a:rPr lang="sr-Latn-RS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vi-VN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banke</a:t>
            </a:r>
            <a:r>
              <a:rPr lang="vi-VN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otkup hartija od vrednosti od strane centralne banke poslovnim </a:t>
            </a:r>
            <a:r>
              <a:rPr lang="vi-VN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bankama,</a:t>
            </a:r>
            <a:r>
              <a:rPr lang="sr-Latn-RS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vi-VN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↓ </a:t>
            </a:r>
            <a:r>
              <a:rPr lang="vi-VN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stope obavezne rezerve, ↓ </a:t>
            </a:r>
            <a:r>
              <a:rPr lang="vi-VN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eskontne </a:t>
            </a:r>
            <a:r>
              <a:rPr lang="vi-VN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stope itd</a:t>
            </a:r>
            <a:r>
              <a:rPr lang="vi-VN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.;</a:t>
            </a:r>
            <a:endParaRPr lang="sr-Latn-RS" sz="24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900113" indent="-514350" algn="just">
              <a:buClr>
                <a:schemeClr val="accent1">
                  <a:lumMod val="40000"/>
                  <a:lumOff val="60000"/>
                </a:schemeClr>
              </a:buClr>
              <a:buFont typeface="+mj-lt"/>
              <a:buAutoNum type="arabicPeriod"/>
            </a:pPr>
            <a:r>
              <a:rPr lang="vi-VN" sz="24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kreditna </a:t>
            </a:r>
            <a:r>
              <a:rPr lang="vi-VN" sz="2400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politika</a:t>
            </a:r>
            <a:r>
              <a:rPr lang="vi-VN" sz="2400" b="1" dirty="0">
                <a:solidFill>
                  <a:schemeClr val="accent1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vi-VN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↓</a:t>
            </a:r>
            <a:r>
              <a:rPr lang="vi-VN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vi-VN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kamatnih stopa i poboljšanje uslova </a:t>
            </a:r>
            <a:r>
              <a:rPr lang="vi-VN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kreditiranja</a:t>
            </a:r>
            <a:endParaRPr lang="sr-Latn-RS" sz="24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900113" indent="-514350" algn="just">
              <a:buClr>
                <a:schemeClr val="accent1">
                  <a:lumMod val="40000"/>
                  <a:lumOff val="60000"/>
                </a:schemeClr>
              </a:buClr>
              <a:buFont typeface="+mj-lt"/>
              <a:buAutoNum type="arabicPeriod"/>
            </a:pPr>
            <a:r>
              <a:rPr lang="vi-VN" sz="24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poreska </a:t>
            </a:r>
            <a:r>
              <a:rPr lang="vi-VN" sz="2400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politika </a:t>
            </a:r>
            <a:r>
              <a:rPr lang="vi-VN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↓</a:t>
            </a:r>
            <a:r>
              <a:rPr lang="vi-VN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poreza;</a:t>
            </a:r>
            <a:endParaRPr lang="sr-Latn-RS" sz="24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900113" indent="-514350" algn="just">
              <a:buClr>
                <a:schemeClr val="accent1">
                  <a:lumMod val="40000"/>
                  <a:lumOff val="60000"/>
                </a:schemeClr>
              </a:buClr>
              <a:buFont typeface="+mj-lt"/>
              <a:buAutoNum type="arabicPeriod"/>
            </a:pPr>
            <a:r>
              <a:rPr lang="vi-VN" sz="24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finansiranje </a:t>
            </a:r>
            <a:r>
              <a:rPr lang="vi-VN" sz="2400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javne potrošnje </a:t>
            </a:r>
            <a:r>
              <a:rPr lang="vi-VN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</a:t>
            </a:r>
            <a:r>
              <a:rPr lang="vi-VN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↑</a:t>
            </a:r>
            <a:r>
              <a:rPr lang="sr-Latn-RS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javne potrošnje</a:t>
            </a:r>
            <a:r>
              <a:rPr lang="vi-VN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vi-VN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kroz povećanje izdataka </a:t>
            </a:r>
            <a:r>
              <a:rPr lang="vi-VN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za</a:t>
            </a:r>
            <a:r>
              <a:rPr lang="sr-Latn-RS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vi-VN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određene </a:t>
            </a:r>
            <a:r>
              <a:rPr lang="vi-VN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oblike javne </a:t>
            </a:r>
            <a:r>
              <a:rPr lang="vi-VN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potrošnje</a:t>
            </a:r>
            <a:endParaRPr lang="sr-Latn-RS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6790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23925" y="1557338"/>
            <a:ext cx="10691813" cy="4886325"/>
          </a:xfrm>
        </p:spPr>
        <p:txBody>
          <a:bodyPr>
            <a:noAutofit/>
          </a:bodyPr>
          <a:lstStyle/>
          <a:p>
            <a:pPr algn="just">
              <a:buFont typeface="Wingdings 3" panose="05040102010807070707" pitchFamily="18" charset="2"/>
              <a:buChar char="´"/>
            </a:pPr>
            <a:r>
              <a:rPr lang="vi-VN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Posebne mere za dinamiziranje proizvodnje i zaposlenosti:</a:t>
            </a:r>
          </a:p>
          <a:p>
            <a:pPr marL="900113" indent="-514350" algn="just">
              <a:buClr>
                <a:schemeClr val="accent1">
                  <a:lumMod val="40000"/>
                  <a:lumOff val="60000"/>
                </a:schemeClr>
              </a:buClr>
              <a:buFont typeface="+mj-lt"/>
              <a:buAutoNum type="arabicPeriod"/>
            </a:pPr>
            <a:r>
              <a:rPr lang="vi-VN" sz="24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poreske olakšice </a:t>
            </a:r>
            <a:r>
              <a:rPr lang="vi-VN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oslobađanje od plaćanja poreza u određenom periodu ili izuzimanje reinvestirane dobiti iz poreske osnovice,</a:t>
            </a:r>
            <a:endParaRPr lang="sr-Latn-RS" sz="24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900113" indent="-514350" algn="just">
              <a:buClr>
                <a:schemeClr val="accent1">
                  <a:lumMod val="40000"/>
                  <a:lumOff val="60000"/>
                </a:schemeClr>
              </a:buClr>
              <a:buFont typeface="+mj-lt"/>
              <a:buAutoNum type="arabicPeriod"/>
            </a:pPr>
            <a:r>
              <a:rPr lang="vi-VN" sz="24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stimulisanje investicija </a:t>
            </a:r>
            <a:r>
              <a:rPr lang="vi-VN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(naročito stranih direktnih investicija) </a:t>
            </a:r>
            <a:r>
              <a:rPr lang="sr-Latn-RS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– putem davanja određenog iznosa sredstava po zaposlenom radniku, davanje građevinskog zemljišta bez naknade, oslobađanje od plaćanja poreza na zarade u određenom periodu i sl.</a:t>
            </a:r>
          </a:p>
          <a:p>
            <a:pPr marL="900113" indent="-514350" algn="just">
              <a:buClr>
                <a:schemeClr val="accent1">
                  <a:lumMod val="40000"/>
                  <a:lumOff val="60000"/>
                </a:schemeClr>
              </a:buClr>
              <a:buFont typeface="+mj-lt"/>
              <a:buAutoNum type="arabicPeriod"/>
            </a:pPr>
            <a:r>
              <a:rPr lang="vi-VN" sz="24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mere spoljnotrgovinske politike </a:t>
            </a:r>
            <a:r>
              <a:rPr lang="vi-VN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smanjenje ili ukidanje carina za izvoz.</a:t>
            </a:r>
            <a:endParaRPr lang="sr-Latn-RS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1609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18416" y="366677"/>
            <a:ext cx="9825884" cy="1280890"/>
          </a:xfrm>
        </p:spPr>
        <p:txBody>
          <a:bodyPr>
            <a:normAutofit fontScale="90000"/>
          </a:bodyPr>
          <a:lstStyle/>
          <a:p>
            <a:r>
              <a:rPr lang="sr-Latn-RS" sz="40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cs typeface="Times New Roman" pitchFamily="18" charset="0"/>
              </a:rPr>
              <a:t>67.VIŠI OBLICI SARADNJE U SPOLJNOJ TRGOVINI</a:t>
            </a:r>
            <a:endParaRPr lang="sr-Latn-RS" sz="4000" b="1" dirty="0">
              <a:solidFill>
                <a:schemeClr val="accent1">
                  <a:lumMod val="40000"/>
                  <a:lumOff val="6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5460" y="1647567"/>
            <a:ext cx="11277600" cy="5334000"/>
          </a:xfrm>
        </p:spPr>
        <p:txBody>
          <a:bodyPr>
            <a:normAutofit/>
          </a:bodyPr>
          <a:lstStyle/>
          <a:p>
            <a:pPr marL="1071563" indent="-514350" algn="just">
              <a:buClr>
                <a:schemeClr val="accent1">
                  <a:lumMod val="40000"/>
                  <a:lumOff val="60000"/>
                </a:schemeClr>
              </a:buClr>
              <a:buAutoNum type="arabicPeriod"/>
            </a:pPr>
            <a:r>
              <a:rPr lang="vi-VN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inžinjering </a:t>
            </a:r>
            <a:r>
              <a:rPr lang="vi-VN" sz="24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poslovi </a:t>
            </a:r>
            <a:r>
              <a:rPr lang="vi-VN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</a:t>
            </a:r>
            <a:r>
              <a:rPr lang="sr-Latn-RS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vi-VN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podrazumevaju </a:t>
            </a:r>
            <a:r>
              <a:rPr lang="vi-VN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poslove projektovanja i izgradnje infrastrukturnih objekata u inostranstvu, montažu postrojenja i puštanje u probni rad po sistemu „ključ u ruke“. </a:t>
            </a:r>
            <a:endParaRPr lang="sr-Latn-RS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1071563" indent="-514350" algn="just">
              <a:buClr>
                <a:schemeClr val="accent1">
                  <a:lumMod val="40000"/>
                  <a:lumOff val="60000"/>
                </a:schemeClr>
              </a:buClr>
              <a:buAutoNum type="arabicPeriod"/>
            </a:pPr>
            <a:r>
              <a:rPr lang="sr-Latn-RS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zajednička </a:t>
            </a:r>
            <a:r>
              <a:rPr lang="sr-Latn-RS" sz="24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ulaganja (joint venture) </a:t>
            </a:r>
            <a:r>
              <a:rPr lang="sr-Latn-R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podrazmeva specifičan vid povezivanja privrednih subjekata udruživanjem kapitala sa ciljem realizacije nekog poslovnog poduhvata ili projekta. </a:t>
            </a:r>
          </a:p>
          <a:p>
            <a:pPr marL="1071563" indent="-514350" algn="just">
              <a:buClr>
                <a:schemeClr val="accent1">
                  <a:lumMod val="40000"/>
                  <a:lumOff val="60000"/>
                </a:schemeClr>
              </a:buClr>
              <a:buAutoNum type="arabicPeriod"/>
            </a:pPr>
            <a:r>
              <a:rPr lang="vi-VN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poslovno-tehnička </a:t>
            </a:r>
            <a:r>
              <a:rPr lang="vi-VN" sz="24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saradnja </a:t>
            </a:r>
            <a:r>
              <a:rPr lang="vi-VN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</a:t>
            </a:r>
            <a:r>
              <a:rPr lang="vi-VN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izrade </a:t>
            </a:r>
            <a:r>
              <a:rPr lang="vi-VN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naučno-istraživačkih projekata, studija i elaborata, razmena naučno-tehnološkog iskustva, obuka kadrova u inostranstvu i </a:t>
            </a:r>
            <a:r>
              <a:rPr lang="vi-VN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slično;</a:t>
            </a:r>
            <a:endParaRPr lang="sr-Latn-RS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1071563" indent="-514350" algn="just">
              <a:buClr>
                <a:schemeClr val="accent1">
                  <a:lumMod val="40000"/>
                  <a:lumOff val="60000"/>
                </a:schemeClr>
              </a:buClr>
              <a:buAutoNum type="arabicPeriod"/>
            </a:pPr>
            <a:r>
              <a:rPr lang="vi-VN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lizing</a:t>
            </a:r>
            <a:r>
              <a:rPr lang="vi-VN" sz="24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vi-VN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predstavlja oblik zakupa opreme, transportnih sredstava, zemljišta ili poslovnog prostora, koji se zaključuje između privrednih subjekata iz različitih zemalja. </a:t>
            </a:r>
            <a:endParaRPr lang="sr-Latn-RS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2917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35663" y="566960"/>
            <a:ext cx="8911687" cy="1280890"/>
          </a:xfrm>
        </p:spPr>
        <p:txBody>
          <a:bodyPr>
            <a:normAutofit/>
          </a:bodyPr>
          <a:lstStyle/>
          <a:p>
            <a:r>
              <a:rPr lang="sr-Latn-RS" b="1" dirty="0" smtClean="0">
                <a:solidFill>
                  <a:schemeClr val="accent1">
                    <a:lumMod val="40000"/>
                    <a:lumOff val="60000"/>
                  </a:schemeClr>
                </a:solidFill>
                <a:cs typeface="Times New Roman" pitchFamily="18" charset="0"/>
              </a:rPr>
              <a:t>76. INVESTICIONA POTROŠNJA</a:t>
            </a:r>
            <a:r>
              <a:rPr lang="sr-Latn-RS" dirty="0">
                <a:solidFill>
                  <a:srgbClr val="FF0000"/>
                </a:solidFill>
                <a:cs typeface="Times New Roman" pitchFamily="18" charset="0"/>
              </a:rPr>
              <a:t/>
            </a:r>
            <a:br>
              <a:rPr lang="sr-Latn-RS" dirty="0">
                <a:solidFill>
                  <a:srgbClr val="FF0000"/>
                </a:solidFill>
                <a:cs typeface="Times New Roman" pitchFamily="18" charset="0"/>
              </a:rPr>
            </a:br>
            <a:endParaRPr lang="sr-Latn-RS" dirty="0">
              <a:solidFill>
                <a:srgbClr val="FF0000"/>
              </a:solidFill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28688" y="1313935"/>
            <a:ext cx="11091690" cy="5410200"/>
          </a:xfrm>
        </p:spPr>
        <p:txBody>
          <a:bodyPr>
            <a:noAutofit/>
          </a:bodyPr>
          <a:lstStyle/>
          <a:p>
            <a:pPr algn="just">
              <a:buFont typeface="Wingdings 3" panose="05040102010807070707" pitchFamily="18" charset="2"/>
              <a:buChar char="´"/>
            </a:pPr>
            <a:r>
              <a:rPr lang="sr-Latn-RS" sz="2200" b="1" i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Investiciona potrošnja</a:t>
            </a:r>
            <a:r>
              <a:rPr lang="sr-Latn-RS" sz="2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predstavlja segment javne potrošnje, koji podrazumeva ulaganja </a:t>
            </a:r>
            <a:r>
              <a:rPr lang="sr-Latn-RS" sz="2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od strane </a:t>
            </a:r>
            <a:r>
              <a:rPr lang="sr-Latn-RS" sz="2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države u produktivne svrhe, što će omogućiti povećanje BDP-a i ND u dugom </a:t>
            </a:r>
            <a:r>
              <a:rPr lang="sr-Latn-RS" sz="2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roku (izgradnja </a:t>
            </a:r>
            <a:r>
              <a:rPr lang="sr-Latn-RS" sz="2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saobraćajne infrastrukture, </a:t>
            </a:r>
            <a:r>
              <a:rPr lang="sr-Latn-RS" sz="2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fabrika </a:t>
            </a:r>
            <a:r>
              <a:rPr lang="sr-Latn-RS" sz="2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 sl</a:t>
            </a:r>
            <a:r>
              <a:rPr lang="sr-Latn-RS" sz="2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.).</a:t>
            </a:r>
          </a:p>
          <a:p>
            <a:pPr algn="just">
              <a:buFont typeface="Wingdings 3" panose="05040102010807070707" pitchFamily="18" charset="2"/>
              <a:buChar char="´"/>
            </a:pPr>
            <a:r>
              <a:rPr lang="sr-Latn-RS" sz="2200" b="1" dirty="0">
                <a:solidFill>
                  <a:schemeClr val="accent1">
                    <a:lumMod val="40000"/>
                    <a:lumOff val="6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Značaj investicione potrošnje ogleda se u u tome što dovodi do</a:t>
            </a:r>
            <a:r>
              <a:rPr lang="sr-Latn-RS" sz="2200" dirty="0">
                <a:solidFill>
                  <a:schemeClr val="accent1">
                    <a:lumMod val="40000"/>
                    <a:lumOff val="6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</a:t>
            </a:r>
          </a:p>
          <a:p>
            <a:pPr marL="800100" indent="-457200" algn="just">
              <a:buClr>
                <a:schemeClr val="accent1">
                  <a:lumMod val="40000"/>
                  <a:lumOff val="60000"/>
                </a:schemeClr>
              </a:buClr>
              <a:buFont typeface="+mj-lt"/>
              <a:buAutoNum type="arabicPeriod"/>
            </a:pPr>
            <a:r>
              <a:rPr lang="sr-Latn-RS" sz="2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povećanja </a:t>
            </a:r>
            <a:r>
              <a:rPr lang="sr-Latn-RS" sz="2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agregatne tražnje, a time i proizvodnje i zaposlenosti;</a:t>
            </a:r>
          </a:p>
          <a:p>
            <a:pPr marL="800100" indent="-457200" algn="just">
              <a:buClr>
                <a:schemeClr val="accent1">
                  <a:lumMod val="40000"/>
                  <a:lumOff val="60000"/>
                </a:schemeClr>
              </a:buClr>
              <a:buFont typeface="+mj-lt"/>
              <a:buAutoNum type="arabicPeriod"/>
            </a:pPr>
            <a:r>
              <a:rPr lang="sr-Latn-RS" sz="2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povećanje </a:t>
            </a:r>
            <a:r>
              <a:rPr lang="sr-Latn-RS" sz="2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stoka kapitala u </a:t>
            </a:r>
            <a:r>
              <a:rPr lang="sr-Latn-RS" sz="2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privredi. </a:t>
            </a:r>
            <a:endParaRPr lang="sr-Latn-RS" sz="2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>
              <a:buFont typeface="Wingdings 3" panose="05040102010807070707" pitchFamily="18" charset="2"/>
              <a:buChar char="´"/>
            </a:pPr>
            <a:r>
              <a:rPr lang="vi-VN" sz="22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Investiciona </a:t>
            </a:r>
            <a:r>
              <a:rPr lang="vi-VN" sz="2200" b="1" dirty="0">
                <a:solidFill>
                  <a:schemeClr val="accent1">
                    <a:lumMod val="40000"/>
                    <a:lumOff val="6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potrošnja može biti finansirana iz različitih izvora:</a:t>
            </a:r>
          </a:p>
          <a:p>
            <a:pPr marL="800100" indent="-457200" algn="just">
              <a:buClr>
                <a:schemeClr val="accent1">
                  <a:lumMod val="40000"/>
                  <a:lumOff val="60000"/>
                </a:schemeClr>
              </a:buClr>
              <a:buFont typeface="+mj-lt"/>
              <a:buAutoNum type="arabicPeriod"/>
            </a:pPr>
            <a:r>
              <a:rPr lang="vi-VN" sz="2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štednje </a:t>
            </a:r>
            <a:r>
              <a:rPr lang="vi-VN" sz="2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</a:t>
            </a:r>
            <a:r>
              <a:rPr lang="vi-VN" sz="2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aku</a:t>
            </a:r>
            <a:r>
              <a:rPr lang="sr-Latn-RS" sz="2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</a:t>
            </a:r>
            <a:r>
              <a:rPr lang="vi-VN" sz="2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ulacije</a:t>
            </a:r>
            <a:r>
              <a:rPr lang="vi-VN" sz="2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</a:t>
            </a:r>
            <a:r>
              <a:rPr lang="sr-Latn-RS" sz="2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– najpovoljnije rešenje</a:t>
            </a:r>
            <a:r>
              <a:rPr lang="vi-VN" sz="2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</a:t>
            </a:r>
            <a:endParaRPr lang="vi-VN" sz="2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800100" indent="-457200" algn="just">
              <a:buClr>
                <a:schemeClr val="accent1">
                  <a:lumMod val="40000"/>
                  <a:lumOff val="60000"/>
                </a:schemeClr>
              </a:buClr>
              <a:buFont typeface="+mj-lt"/>
              <a:buAutoNum type="arabicPeriod"/>
            </a:pPr>
            <a:r>
              <a:rPr lang="vi-VN" sz="2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domaćih </a:t>
            </a:r>
            <a:r>
              <a:rPr lang="vi-VN" sz="2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 međunarodnih zajmova,</a:t>
            </a:r>
          </a:p>
          <a:p>
            <a:pPr marL="800100" indent="-457200" algn="just">
              <a:buClr>
                <a:schemeClr val="accent1">
                  <a:lumMod val="40000"/>
                  <a:lumOff val="60000"/>
                </a:schemeClr>
              </a:buClr>
              <a:buFont typeface="+mj-lt"/>
              <a:buAutoNum type="arabicPeriod"/>
            </a:pPr>
            <a:r>
              <a:rPr lang="vi-VN" sz="2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Štampanjem novca</a:t>
            </a:r>
            <a:r>
              <a:rPr lang="sr-Latn-RS" sz="2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sr-Latn-RS" sz="2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>
              <a:buFont typeface="Wingdings 3" panose="05040102010807070707" pitchFamily="18" charset="2"/>
              <a:buChar char="´"/>
            </a:pPr>
            <a:r>
              <a:rPr lang="sr-Latn-RS" sz="22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 </a:t>
            </a:r>
            <a:r>
              <a:rPr lang="sr-Latn-RS" sz="2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savremenim uslovima, finansiranje investicione potrošnje, naročito u zemljama u </a:t>
            </a:r>
            <a:r>
              <a:rPr lang="sr-Latn-RS" sz="22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tranziciji, vrši </a:t>
            </a:r>
            <a:r>
              <a:rPr lang="sr-Latn-RS" sz="2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se putem </a:t>
            </a:r>
            <a:r>
              <a:rPr lang="sr-Latn-RS" sz="22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javno-privatnog partnerstva.</a:t>
            </a:r>
          </a:p>
        </p:txBody>
      </p:sp>
    </p:spTree>
    <p:extLst>
      <p:ext uri="{BB962C8B-B14F-4D97-AF65-F5344CB8AC3E}">
        <p14:creationId xmlns:p14="http://schemas.microsoft.com/office/powerpoint/2010/main" val="2669137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5826" y="620712"/>
            <a:ext cx="10972800" cy="808038"/>
          </a:xfrm>
        </p:spPr>
        <p:txBody>
          <a:bodyPr>
            <a:normAutofit/>
          </a:bodyPr>
          <a:lstStyle/>
          <a:p>
            <a:r>
              <a:rPr lang="sr-Latn-RS" b="1" dirty="0" smtClean="0">
                <a:solidFill>
                  <a:schemeClr val="accent1">
                    <a:lumMod val="40000"/>
                    <a:lumOff val="60000"/>
                  </a:schemeClr>
                </a:solidFill>
                <a:cs typeface="Times New Roman" pitchFamily="18" charset="0"/>
              </a:rPr>
              <a:t>77. STABILIZACIONA EKONOMSKA POLITIKA</a:t>
            </a:r>
            <a:endParaRPr lang="sr-Latn-RS" b="1" dirty="0">
              <a:solidFill>
                <a:schemeClr val="accent1">
                  <a:lumMod val="40000"/>
                  <a:lumOff val="6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16000" y="1428750"/>
            <a:ext cx="10642600" cy="5276850"/>
          </a:xfrm>
        </p:spPr>
        <p:txBody>
          <a:bodyPr>
            <a:normAutofit/>
          </a:bodyPr>
          <a:lstStyle/>
          <a:p>
            <a:pPr algn="just">
              <a:buFont typeface="Wingdings 3" panose="05040102010807070707" pitchFamily="18" charset="2"/>
              <a:buChar char="´"/>
            </a:pPr>
            <a:r>
              <a:rPr lang="vi-VN" sz="2200" b="1" i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Stabilizaciona politika</a:t>
            </a:r>
            <a:r>
              <a:rPr lang="vi-VN" sz="2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vi-VN" sz="2200" u="sng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 širem smislu</a:t>
            </a:r>
            <a:r>
              <a:rPr lang="vi-VN" sz="2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podrazumeva borbu protiv inflacije (</a:t>
            </a:r>
            <a:r>
              <a:rPr lang="vi-VN" sz="22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obezbeđivanje</a:t>
            </a:r>
            <a:r>
              <a:rPr lang="sr-Latn-RS" sz="22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vi-VN" sz="22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stabilnosti </a:t>
            </a:r>
            <a:r>
              <a:rPr lang="vi-VN" sz="2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cena), sa jedne strane, ali i povećanje proizvodnje i zaposlenosti, sa </a:t>
            </a:r>
            <a:r>
              <a:rPr lang="vi-VN" sz="22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druge</a:t>
            </a:r>
            <a:r>
              <a:rPr lang="sr-Latn-RS" sz="22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(</a:t>
            </a:r>
            <a:r>
              <a:rPr lang="vi-VN" sz="22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antirecesion</a:t>
            </a:r>
            <a:r>
              <a:rPr lang="sr-Latn-RS" sz="22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</a:t>
            </a:r>
            <a:r>
              <a:rPr lang="vi-VN" sz="22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vi-VN" sz="22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</a:t>
            </a:r>
            <a:r>
              <a:rPr lang="sr-Latn-RS" sz="22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vi-VN" sz="22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antiinflacion</a:t>
            </a:r>
            <a:r>
              <a:rPr lang="sr-Latn-RS" sz="22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</a:t>
            </a:r>
            <a:r>
              <a:rPr lang="vi-VN" sz="22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politik</a:t>
            </a:r>
            <a:r>
              <a:rPr lang="sr-Latn-RS" sz="22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a).</a:t>
            </a:r>
            <a:r>
              <a:rPr lang="vi-VN" sz="2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sr-Latn-RS" sz="2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>
              <a:buFont typeface="Wingdings 3" panose="05040102010807070707" pitchFamily="18" charset="2"/>
              <a:buChar char="´"/>
            </a:pPr>
            <a:r>
              <a:rPr lang="vi-VN" sz="2200" u="sng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 </a:t>
            </a:r>
            <a:r>
              <a:rPr lang="vi-VN" sz="2200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užem smislu</a:t>
            </a:r>
            <a:r>
              <a:rPr lang="vi-VN" sz="2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ona obuhvata samo politiku usmerenu na postizanje </a:t>
            </a:r>
            <a:r>
              <a:rPr lang="vi-VN" sz="2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</a:t>
            </a:r>
            <a:r>
              <a:rPr lang="sr-Latn-RS" sz="2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vi-VN" sz="2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održavanje stabilnosti cena tj. samo antiinflacionu politiku.</a:t>
            </a:r>
            <a:endParaRPr lang="sr-Latn-RS" sz="2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>
              <a:buFont typeface="Wingdings 3" panose="05040102010807070707" pitchFamily="18" charset="2"/>
              <a:buChar char="´"/>
            </a:pPr>
            <a:r>
              <a:rPr lang="vi-VN" sz="22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Osnovne </a:t>
            </a:r>
            <a:r>
              <a:rPr lang="vi-VN" sz="2200" b="1" dirty="0">
                <a:solidFill>
                  <a:schemeClr val="accent1">
                    <a:lumMod val="40000"/>
                    <a:lumOff val="6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mere usmerene na smanjenje opšteg nivoa cena (inflacije) </a:t>
            </a:r>
            <a:r>
              <a:rPr lang="vi-VN" sz="22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su</a:t>
            </a:r>
            <a:r>
              <a:rPr lang="sr-Latn-RS" sz="22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vi-VN" sz="2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restriktivna </a:t>
            </a:r>
            <a:r>
              <a:rPr lang="vi-VN" sz="2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monetarno</a:t>
            </a:r>
            <a:r>
              <a:rPr lang="sr-Latn-RS" sz="2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vi-VN" sz="2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kreditna </a:t>
            </a:r>
            <a:r>
              <a:rPr lang="vi-VN" sz="2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 fiskalna </a:t>
            </a:r>
            <a:r>
              <a:rPr lang="vi-VN" sz="2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politika</a:t>
            </a:r>
            <a:r>
              <a:rPr lang="sr-Latn-RS" sz="2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</a:t>
            </a:r>
            <a:r>
              <a:rPr lang="sr-Latn-RS" sz="2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pPr algn="just">
              <a:buFont typeface="Wingdings 3" panose="05040102010807070707" pitchFamily="18" charset="2"/>
              <a:buChar char="´"/>
            </a:pPr>
            <a:r>
              <a:rPr lang="sr-Latn-RS" sz="2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sr-Latn-RS" sz="2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 pojedinim slučajevima država je primorana da primenjuje i </a:t>
            </a:r>
            <a:r>
              <a:rPr lang="vi-VN" sz="2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mere </a:t>
            </a:r>
            <a:r>
              <a:rPr lang="vi-VN" sz="2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politke cena (mere direktne kontrole cena</a:t>
            </a:r>
            <a:r>
              <a:rPr lang="vi-VN" sz="2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</a:t>
            </a:r>
            <a:r>
              <a:rPr lang="sr-Latn-RS" sz="2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sr-Latn-RS" sz="2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>
              <a:buFont typeface="Wingdings 3" panose="05040102010807070707" pitchFamily="18" charset="2"/>
              <a:buChar char="´"/>
            </a:pPr>
            <a:r>
              <a:rPr lang="sr-Latn-RS" sz="2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 slučaju dugoročnih strukturnih neravnoteža</a:t>
            </a:r>
            <a:r>
              <a:rPr lang="sr-Latn-RS" sz="2200" b="1" i="1" dirty="0">
                <a:solidFill>
                  <a:schemeClr val="accent1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sr-Latn-RS" sz="2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potrebno je izvršiti </a:t>
            </a:r>
            <a:r>
              <a:rPr lang="sr-Latn-RS" sz="2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privatizaciju i restrukturiranje preduzeća i banaka, kako bi se pokrenuo privredni </a:t>
            </a:r>
            <a:r>
              <a:rPr lang="sr-Latn-RS" sz="2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rast (strukturne </a:t>
            </a:r>
            <a:r>
              <a:rPr lang="sr-Latn-RS" sz="2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reforme</a:t>
            </a:r>
            <a:r>
              <a:rPr lang="sr-Latn-RS" sz="2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3671739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143000" y="1246909"/>
            <a:ext cx="10601325" cy="5296768"/>
          </a:xfrm>
        </p:spPr>
        <p:txBody>
          <a:bodyPr>
            <a:normAutofit/>
          </a:bodyPr>
          <a:lstStyle/>
          <a:p>
            <a:pPr lvl="0" algn="just">
              <a:buClr>
                <a:srgbClr val="DE32DE"/>
              </a:buClr>
              <a:buFont typeface="Wingdings 3" panose="05040102010807070707" pitchFamily="18" charset="2"/>
              <a:buChar char="´"/>
            </a:pPr>
            <a:r>
              <a:rPr lang="sr-Latn-RS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</a:t>
            </a:r>
            <a:r>
              <a:rPr lang="vi-VN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ljučne </a:t>
            </a:r>
            <a:r>
              <a:rPr lang="vi-VN" sz="28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faze stabilizacionih programa su:</a:t>
            </a:r>
            <a:endParaRPr lang="sr-Latn-RS" sz="2800" b="1" dirty="0">
              <a:solidFill>
                <a:schemeClr val="accent1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900113" lvl="0" indent="-514350" algn="just">
              <a:buClr>
                <a:schemeClr val="accent1">
                  <a:lumMod val="40000"/>
                  <a:lumOff val="60000"/>
                </a:schemeClr>
              </a:buClr>
              <a:buFont typeface="+mj-lt"/>
              <a:buAutoNum type="arabicPeriod"/>
            </a:pPr>
            <a:r>
              <a:rPr lang="vi-VN" sz="28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Faza </a:t>
            </a:r>
            <a:r>
              <a:rPr lang="vi-VN" sz="2800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brze dezinflacije </a:t>
            </a:r>
            <a:r>
              <a:rPr lang="vi-VN" sz="2800" dirty="0">
                <a:solidFill>
                  <a:prstClr val="white">
                    <a:lumMod val="75000"/>
                    <a:lumOff val="25000"/>
                  </a:prst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– smanjenje cena u što kraćem roku primenom mera politike cena,</a:t>
            </a:r>
            <a:endParaRPr lang="sr-Latn-RS" sz="2800" dirty="0">
              <a:solidFill>
                <a:prstClr val="white">
                  <a:lumMod val="75000"/>
                  <a:lumOff val="25000"/>
                </a:prst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900113" lvl="0" indent="-514350" algn="just">
              <a:buClr>
                <a:schemeClr val="accent1">
                  <a:lumMod val="40000"/>
                  <a:lumOff val="60000"/>
                </a:schemeClr>
              </a:buClr>
              <a:buFont typeface="+mj-lt"/>
              <a:buAutoNum type="arabicPeriod"/>
            </a:pPr>
            <a:r>
              <a:rPr lang="vi-VN" sz="2800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Faza fleksibilizacije </a:t>
            </a:r>
            <a:r>
              <a:rPr lang="vi-VN" sz="2800" dirty="0">
                <a:solidFill>
                  <a:prstClr val="white">
                    <a:lumMod val="75000"/>
                    <a:lumOff val="25000"/>
                  </a:prst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– ima za cilj da se održi stabilnost cena i pokrenu strukturne</a:t>
            </a:r>
            <a:r>
              <a:rPr lang="sr-Latn-RS" sz="2800" dirty="0">
                <a:solidFill>
                  <a:prstClr val="white">
                    <a:lumMod val="75000"/>
                    <a:lumOff val="25000"/>
                  </a:prst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vi-VN" sz="2800" dirty="0" smtClean="0">
                <a:solidFill>
                  <a:prstClr val="white">
                    <a:lumMod val="75000"/>
                    <a:lumOff val="25000"/>
                  </a:prst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reforme</a:t>
            </a:r>
            <a:r>
              <a:rPr lang="sr-Latn-RS" sz="2800" dirty="0">
                <a:solidFill>
                  <a:prstClr val="white">
                    <a:lumMod val="75000"/>
                    <a:lumOff val="25000"/>
                  </a:prst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</a:t>
            </a:r>
            <a:endParaRPr lang="sr-Latn-RS" sz="2800" dirty="0">
              <a:solidFill>
                <a:prstClr val="white">
                  <a:lumMod val="75000"/>
                  <a:lumOff val="25000"/>
                </a:prst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900113" lvl="0" indent="-514350" algn="just">
              <a:buClr>
                <a:schemeClr val="accent1">
                  <a:lumMod val="40000"/>
                  <a:lumOff val="60000"/>
                </a:schemeClr>
              </a:buClr>
              <a:buFont typeface="+mj-lt"/>
              <a:buAutoNum type="arabicPeriod"/>
            </a:pPr>
            <a:r>
              <a:rPr lang="vi-VN" sz="2800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Strukturne reforme </a:t>
            </a:r>
            <a:r>
              <a:rPr lang="vi-VN" sz="2800" dirty="0" smtClean="0">
                <a:solidFill>
                  <a:prstClr val="white">
                    <a:lumMod val="75000"/>
                    <a:lumOff val="25000"/>
                  </a:prst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–</a:t>
            </a:r>
            <a:r>
              <a:rPr lang="sr-Latn-RS" sz="2800" dirty="0" smtClean="0">
                <a:solidFill>
                  <a:prstClr val="white">
                    <a:lumMod val="75000"/>
                    <a:lumOff val="25000"/>
                  </a:prst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vi-VN" sz="2800" dirty="0" smtClean="0">
                <a:solidFill>
                  <a:prstClr val="white">
                    <a:lumMod val="75000"/>
                    <a:lumOff val="25000"/>
                  </a:prst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sprovođenjem</a:t>
            </a:r>
            <a:r>
              <a:rPr lang="sr-Latn-RS" sz="2800" dirty="0" smtClean="0">
                <a:solidFill>
                  <a:prstClr val="white">
                    <a:lumMod val="75000"/>
                    <a:lumOff val="25000"/>
                  </a:prst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vi-VN" sz="2800" dirty="0">
                <a:solidFill>
                  <a:prstClr val="white">
                    <a:lumMod val="75000"/>
                    <a:lumOff val="25000"/>
                  </a:prst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strukturnih reformi stvoriti poslovni ambijent koji će obezbediti stabilan privredni rast</a:t>
            </a:r>
            <a:r>
              <a:rPr lang="sr-Latn-RS" sz="2800" dirty="0">
                <a:solidFill>
                  <a:prstClr val="white">
                    <a:lumMod val="75000"/>
                    <a:lumOff val="25000"/>
                  </a:prst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vi-VN" sz="2800" dirty="0">
                <a:solidFill>
                  <a:prstClr val="white">
                    <a:lumMod val="75000"/>
                    <a:lumOff val="25000"/>
                  </a:prst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bez inflatornih pritisaka.</a:t>
            </a:r>
            <a:endParaRPr lang="sr-Latn-RS" sz="2800" dirty="0">
              <a:solidFill>
                <a:prstClr val="white">
                  <a:lumMod val="75000"/>
                  <a:lumOff val="25000"/>
                </a:prst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9500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14463" y="1628775"/>
            <a:ext cx="9772264" cy="5070903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sr-Latn-RS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5. faktoring </a:t>
            </a:r>
            <a:r>
              <a:rPr lang="sr-Latn-RS" sz="24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 forfeting </a:t>
            </a:r>
            <a:r>
              <a:rPr lang="sr-Latn-R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podrazumevaju poslove otkupa potraživanja iz spoljnotrgovinskih poslova,</a:t>
            </a:r>
          </a:p>
          <a:p>
            <a:pPr marL="0" indent="0" algn="just">
              <a:buNone/>
            </a:pPr>
            <a:r>
              <a:rPr lang="sr-Latn-RS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6. franšizing </a:t>
            </a:r>
            <a:r>
              <a:rPr lang="sr-Latn-R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podrazumeva prenos poslovne ideje, nove tehnologije ili dobro uhodanog posla u oblasti proizvodnje i trgovine. Davalac franšize nudi svoj "know-how" i brend, a zauzvrat naplaćuje naknadu od primalaca </a:t>
            </a:r>
            <a:r>
              <a:rPr lang="sr-Latn-RS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franšize,</a:t>
            </a:r>
          </a:p>
          <a:p>
            <a:pPr marL="0" indent="0" algn="just">
              <a:buNone/>
            </a:pPr>
            <a:r>
              <a:rPr lang="sr-Latn-RS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7. kupoprodaja </a:t>
            </a:r>
            <a:r>
              <a:rPr lang="sr-Latn-RS" sz="24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prava industrijske svojine </a:t>
            </a:r>
            <a:r>
              <a:rPr lang="sr-Latn-R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</a:t>
            </a:r>
            <a:r>
              <a:rPr lang="sr-Latn-RS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podrazumeva </a:t>
            </a:r>
            <a:r>
              <a:rPr lang="sr-Latn-R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poslove kupoprodaje patenata </a:t>
            </a:r>
            <a:r>
              <a:rPr lang="sr-Latn-RS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 licenci </a:t>
            </a:r>
            <a:r>
              <a:rPr lang="sr-Latn-R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 inostranstvu.</a:t>
            </a:r>
          </a:p>
          <a:p>
            <a:pPr algn="just">
              <a:buFont typeface="Wingdings" pitchFamily="2" charset="2"/>
              <a:buChar char="Ø"/>
            </a:pPr>
            <a:endParaRPr lang="sr-Latn-RS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7552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3448" y="638398"/>
            <a:ext cx="8911687" cy="1280890"/>
          </a:xfrm>
        </p:spPr>
        <p:txBody>
          <a:bodyPr>
            <a:normAutofit/>
          </a:bodyPr>
          <a:lstStyle/>
          <a:p>
            <a:r>
              <a:rPr lang="sr-Latn-RS" b="1" dirty="0" smtClean="0">
                <a:solidFill>
                  <a:schemeClr val="accent1">
                    <a:lumMod val="40000"/>
                    <a:lumOff val="60000"/>
                  </a:schemeClr>
                </a:solidFill>
                <a:cs typeface="Times New Roman" pitchFamily="18" charset="0"/>
              </a:rPr>
              <a:t>68.TURIZAM U SISTEMU TRŽIŠNE PRIVREDE</a:t>
            </a:r>
            <a:endParaRPr lang="sr-Latn-RS" b="1" dirty="0">
              <a:solidFill>
                <a:schemeClr val="accent1">
                  <a:lumMod val="40000"/>
                  <a:lumOff val="6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43448" y="1528762"/>
            <a:ext cx="9772264" cy="4905375"/>
          </a:xfrm>
        </p:spPr>
        <p:txBody>
          <a:bodyPr>
            <a:normAutofit lnSpcReduction="10000"/>
          </a:bodyPr>
          <a:lstStyle/>
          <a:p>
            <a:pPr algn="just">
              <a:buFont typeface="Wingdings 3" panose="05040102010807070707" pitchFamily="18" charset="2"/>
              <a:buChar char="´"/>
            </a:pPr>
            <a:r>
              <a:rPr lang="vi-VN" sz="24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Turizam</a:t>
            </a:r>
            <a:r>
              <a:rPr lang="vi-VN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se definiše kao skup pojava i odnosa koji proizilaze iz boravka posetilaca nekog mesta, ako se tim boravkom ne zasniva stalno prebivalište i ako taj boravak nije u vezi sa obavljanjem određene privredne </a:t>
            </a:r>
            <a:r>
              <a:rPr lang="vi-VN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delatnosti</a:t>
            </a:r>
            <a:r>
              <a:rPr lang="sr-Latn-RS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sr-Latn-RS" sz="24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>
              <a:buFont typeface="Wingdings 3" panose="05040102010807070707" pitchFamily="18" charset="2"/>
              <a:buChar char="´"/>
            </a:pPr>
            <a:r>
              <a:rPr lang="sr-Latn-RS" sz="24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</a:t>
            </a:r>
            <a:r>
              <a:rPr lang="sr-Latn-RS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ercijarni </a:t>
            </a:r>
            <a:r>
              <a:rPr lang="sr-Latn-RS" sz="24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sektor </a:t>
            </a:r>
            <a:endParaRPr lang="sr-Latn-RS" sz="2400" b="1" dirty="0" smtClean="0">
              <a:solidFill>
                <a:schemeClr val="accent1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>
              <a:buFont typeface="Wingdings 3" panose="05040102010807070707" pitchFamily="18" charset="2"/>
              <a:buChar char="´"/>
            </a:pPr>
            <a:r>
              <a:rPr lang="sr-Latn-RS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Vrste </a:t>
            </a:r>
            <a:r>
              <a:rPr lang="sr-Latn-RS" sz="24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turizma: </a:t>
            </a:r>
            <a:r>
              <a:rPr lang="sr-Latn-RS" sz="24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kongresni turizam, banjski turizam, seoski turizam, zdravstveni turizam, kulturni turizam, primorski turizam, planinski turizam itd</a:t>
            </a:r>
            <a:r>
              <a:rPr lang="sr-Latn-RS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</a:p>
          <a:p>
            <a:pPr algn="just">
              <a:buFont typeface="Wingdings 3" panose="05040102010807070707" pitchFamily="18" charset="2"/>
              <a:buChar char="´"/>
            </a:pPr>
            <a:r>
              <a:rPr lang="sr-Latn-RS" sz="24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</a:t>
            </a:r>
            <a:r>
              <a:rPr lang="sr-Latn-RS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drživi turizam </a:t>
            </a:r>
            <a:r>
              <a:rPr lang="sr-Latn-RS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</a:t>
            </a:r>
            <a:r>
              <a:rPr lang="sr-Latn-RS" sz="2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sr-Latn-RS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upotreba </a:t>
            </a:r>
            <a:r>
              <a:rPr lang="sr-Latn-R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 </a:t>
            </a:r>
            <a:r>
              <a:rPr lang="sr-Latn-RS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eksploatacija </a:t>
            </a:r>
            <a:r>
              <a:rPr lang="sr-Latn-R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turističkih potencijala na takav način da se ne ugrozi mogućnost pružanja turističkih usluga u budućnosti. </a:t>
            </a:r>
            <a:endParaRPr lang="sr-Latn-RS" sz="24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>
              <a:buFont typeface="Wingdings 3" panose="05040102010807070707" pitchFamily="18" charset="2"/>
              <a:buChar char="´"/>
            </a:pPr>
            <a:r>
              <a:rPr lang="sr-Latn-RS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Ekoturizam</a:t>
            </a:r>
            <a:r>
              <a:rPr lang="sr-Latn-RS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– očuvanje i zaštita biljnog i životinjskog sveta na turističkim destinacijama.</a:t>
            </a:r>
            <a:endParaRPr lang="sr-Latn-RS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4593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71549" y="1348174"/>
            <a:ext cx="10858843" cy="5105400"/>
          </a:xfrm>
        </p:spPr>
        <p:txBody>
          <a:bodyPr>
            <a:noAutofit/>
          </a:bodyPr>
          <a:lstStyle/>
          <a:p>
            <a:pPr algn="just">
              <a:spcBef>
                <a:spcPts val="600"/>
              </a:spcBef>
              <a:buFont typeface="Wingdings 3" panose="05040102010807070707" pitchFamily="18" charset="2"/>
              <a:buChar char="´"/>
            </a:pPr>
            <a:r>
              <a:rPr lang="sr-Latn-RS" sz="24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Karakteristike turizma kao privredne delatnosti:</a:t>
            </a:r>
          </a:p>
          <a:p>
            <a:pPr marL="985838" indent="-514350" algn="just">
              <a:spcBef>
                <a:spcPts val="600"/>
              </a:spcBef>
              <a:buClr>
                <a:schemeClr val="accent1">
                  <a:lumMod val="40000"/>
                  <a:lumOff val="60000"/>
                </a:schemeClr>
              </a:buClr>
              <a:buAutoNum type="arabicPeriod"/>
            </a:pPr>
            <a:r>
              <a:rPr lang="sr-Latn-RS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heterogena </a:t>
            </a:r>
            <a:r>
              <a:rPr lang="sr-Latn-R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struktura radnih funkcija i delatnosti, </a:t>
            </a:r>
            <a:endParaRPr lang="sr-Latn-RS" sz="24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985838" indent="-514350" algn="just">
              <a:spcBef>
                <a:spcPts val="600"/>
              </a:spcBef>
              <a:buClr>
                <a:schemeClr val="accent1">
                  <a:lumMod val="40000"/>
                  <a:lumOff val="60000"/>
                </a:schemeClr>
              </a:buClr>
              <a:buAutoNum type="arabicPeriod"/>
            </a:pPr>
            <a:r>
              <a:rPr lang="sr-Latn-RS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visok </a:t>
            </a:r>
            <a:r>
              <a:rPr lang="sr-Latn-R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stepen elastičnosti tražnje i neelastičnosti ponude, </a:t>
            </a:r>
            <a:endParaRPr lang="sr-Latn-RS" sz="24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985838" indent="-514350" algn="just">
              <a:spcBef>
                <a:spcPts val="1200"/>
              </a:spcBef>
              <a:buClr>
                <a:schemeClr val="accent1">
                  <a:lumMod val="40000"/>
                  <a:lumOff val="60000"/>
                </a:schemeClr>
              </a:buClr>
              <a:buAutoNum type="arabicPeriod"/>
            </a:pPr>
            <a:r>
              <a:rPr lang="sr-Latn-RS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naglašen </a:t>
            </a:r>
            <a:r>
              <a:rPr lang="sr-Latn-R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sezonski karakter </a:t>
            </a:r>
            <a:r>
              <a:rPr lang="sr-Latn-RS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poslovanja</a:t>
            </a:r>
            <a:r>
              <a:rPr lang="sr-Latn-R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</a:p>
          <a:p>
            <a:pPr algn="just">
              <a:spcBef>
                <a:spcPts val="600"/>
              </a:spcBef>
              <a:buFont typeface="Wingdings 3" panose="05040102010807070707" pitchFamily="18" charset="2"/>
              <a:buChar char="´"/>
            </a:pPr>
            <a:r>
              <a:rPr lang="sr-Latn-RS" sz="24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Doprinos turizma privrednom </a:t>
            </a:r>
            <a:r>
              <a:rPr lang="sr-Latn-RS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razvoju:</a:t>
            </a:r>
          </a:p>
          <a:p>
            <a:pPr marL="985838" indent="-542925" algn="just" defTabSz="492125">
              <a:spcBef>
                <a:spcPts val="600"/>
              </a:spcBef>
              <a:buClr>
                <a:schemeClr val="accent1">
                  <a:lumMod val="40000"/>
                  <a:lumOff val="60000"/>
                </a:schemeClr>
              </a:buClr>
              <a:buFont typeface="+mj-lt"/>
              <a:buAutoNum type="arabicPeriod"/>
            </a:pPr>
            <a:r>
              <a:rPr lang="sr-Latn-RS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podstiče </a:t>
            </a:r>
            <a:r>
              <a:rPr lang="sr-Latn-R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razvoj ostalih privrednih </a:t>
            </a:r>
            <a:r>
              <a:rPr lang="sr-Latn-RS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delatnosti,</a:t>
            </a:r>
          </a:p>
          <a:p>
            <a:pPr marL="985838" indent="-542925" algn="just" defTabSz="492125">
              <a:spcBef>
                <a:spcPts val="600"/>
              </a:spcBef>
              <a:buClr>
                <a:schemeClr val="accent1">
                  <a:lumMod val="40000"/>
                  <a:lumOff val="60000"/>
                </a:schemeClr>
              </a:buClr>
              <a:buFont typeface="+mj-lt"/>
              <a:buAutoNum type="arabicPeriod"/>
            </a:pPr>
            <a:r>
              <a:rPr lang="sr-Latn-RS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utiče </a:t>
            </a:r>
            <a:r>
              <a:rPr lang="sr-Latn-R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na poboljšanje stanja u platnom </a:t>
            </a:r>
            <a:r>
              <a:rPr lang="sr-Latn-RS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bilansu,</a:t>
            </a:r>
          </a:p>
          <a:p>
            <a:pPr marL="985838" indent="-542925" algn="just" defTabSz="492125">
              <a:spcBef>
                <a:spcPts val="600"/>
              </a:spcBef>
              <a:buClr>
                <a:schemeClr val="accent1">
                  <a:lumMod val="40000"/>
                  <a:lumOff val="60000"/>
                </a:schemeClr>
              </a:buClr>
              <a:buFont typeface="+mj-lt"/>
              <a:buAutoNum type="arabicPeriod"/>
            </a:pPr>
            <a:r>
              <a:rPr lang="sr-Latn-RS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doprinosi </a:t>
            </a:r>
            <a:r>
              <a:rPr lang="sr-Latn-R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povećanju </a:t>
            </a:r>
            <a:r>
              <a:rPr lang="sr-Latn-RS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zaposlenosti,</a:t>
            </a:r>
          </a:p>
          <a:p>
            <a:pPr marL="985838" indent="-542925" algn="just" defTabSz="492125">
              <a:spcBef>
                <a:spcPts val="600"/>
              </a:spcBef>
              <a:buClr>
                <a:schemeClr val="accent1">
                  <a:lumMod val="40000"/>
                  <a:lumOff val="60000"/>
                </a:schemeClr>
              </a:buClr>
              <a:buFont typeface="+mj-lt"/>
              <a:buAutoNum type="arabicPeriod"/>
            </a:pPr>
            <a:r>
              <a:rPr lang="sr-Latn-RS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podstiče </a:t>
            </a:r>
            <a:r>
              <a:rPr lang="sr-Latn-R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razvoj nerazvijenih </a:t>
            </a:r>
            <a:r>
              <a:rPr lang="sr-Latn-RS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područija,</a:t>
            </a:r>
          </a:p>
          <a:p>
            <a:pPr marL="985838" indent="-542925" algn="just" defTabSz="492125">
              <a:spcBef>
                <a:spcPts val="600"/>
              </a:spcBef>
              <a:buClr>
                <a:schemeClr val="accent1">
                  <a:lumMod val="40000"/>
                  <a:lumOff val="60000"/>
                </a:schemeClr>
              </a:buClr>
              <a:buFont typeface="+mj-lt"/>
              <a:buAutoNum type="arabicPeriod"/>
            </a:pPr>
            <a:r>
              <a:rPr lang="sr-Latn-RS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 </a:t>
            </a:r>
            <a:r>
              <a:rPr lang="sr-Latn-R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pojedinim zemljama je vodeća privredna delatnost, pa ima značajno učešće u </a:t>
            </a:r>
            <a:r>
              <a:rPr lang="sr-Latn-RS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BDP-u.</a:t>
            </a:r>
            <a:endParaRPr lang="sr-Latn-RS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4284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15209" y="538385"/>
            <a:ext cx="8911687" cy="1280890"/>
          </a:xfrm>
        </p:spPr>
        <p:txBody>
          <a:bodyPr>
            <a:normAutofit/>
          </a:bodyPr>
          <a:lstStyle/>
          <a:p>
            <a:r>
              <a:rPr lang="sr-Latn-RS" b="1" dirty="0" smtClean="0">
                <a:solidFill>
                  <a:schemeClr val="accent1">
                    <a:lumMod val="40000"/>
                    <a:lumOff val="60000"/>
                  </a:schemeClr>
                </a:solidFill>
                <a:cs typeface="Times New Roman" pitchFamily="18" charset="0"/>
              </a:rPr>
              <a:t>69. TRŽIŠTE KAPITALA</a:t>
            </a:r>
            <a:endParaRPr lang="sr-Latn-RS" b="1" dirty="0">
              <a:solidFill>
                <a:schemeClr val="accent1">
                  <a:lumMod val="40000"/>
                  <a:lumOff val="6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1341" y="1322173"/>
            <a:ext cx="11479425" cy="5181600"/>
          </a:xfrm>
        </p:spPr>
        <p:txBody>
          <a:bodyPr>
            <a:noAutofit/>
          </a:bodyPr>
          <a:lstStyle/>
          <a:p>
            <a:pPr algn="just">
              <a:buFont typeface="Wingdings 3" panose="05040102010807070707" pitchFamily="18" charset="2"/>
              <a:buChar char="´"/>
            </a:pPr>
            <a:r>
              <a:rPr lang="vi-VN" sz="2400" b="1" i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Tržište kapitala </a:t>
            </a:r>
            <a:r>
              <a:rPr lang="vi-VN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predstavlja skup odnosa ponude i tražnje dugoročnih finansijskih sredstava (kapitala). </a:t>
            </a:r>
            <a:endParaRPr lang="sr-Latn-RS" sz="24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>
              <a:buFont typeface="Wingdings 3" panose="05040102010807070707" pitchFamily="18" charset="2"/>
              <a:buChar char="´"/>
            </a:pPr>
            <a:r>
              <a:rPr lang="vi-VN" sz="2400" b="1" i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Finansijsko </a:t>
            </a:r>
            <a:r>
              <a:rPr lang="vi-VN" sz="2400" b="1" i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tržište </a:t>
            </a:r>
            <a:r>
              <a:rPr lang="vi-VN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je širi pojam od tržišta kapitala, jer pored tržišta kapitala obuhvata </a:t>
            </a:r>
            <a:r>
              <a:rPr lang="vi-VN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i:</a:t>
            </a:r>
            <a:endParaRPr lang="sr-Latn-RS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900113" indent="-514350" algn="just">
              <a:buClr>
                <a:schemeClr val="accent1">
                  <a:lumMod val="40000"/>
                  <a:lumOff val="60000"/>
                </a:schemeClr>
              </a:buClr>
              <a:buFont typeface="+mj-lt"/>
              <a:buAutoNum type="arabicPeriod"/>
            </a:pPr>
            <a:r>
              <a:rPr lang="vi-VN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tržište novca</a:t>
            </a:r>
            <a:r>
              <a:rPr lang="sr-Latn-RS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</a:t>
            </a:r>
            <a:r>
              <a:rPr lang="vi-VN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sr-Latn-RS" sz="24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900113" indent="-514350" algn="just">
              <a:buClr>
                <a:schemeClr val="accent1">
                  <a:lumMod val="40000"/>
                  <a:lumOff val="60000"/>
                </a:schemeClr>
              </a:buClr>
              <a:buFont typeface="+mj-lt"/>
              <a:buAutoNum type="arabicPeriod"/>
            </a:pPr>
            <a:r>
              <a:rPr lang="vi-VN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tržište </a:t>
            </a:r>
            <a:r>
              <a:rPr lang="vi-VN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kratkoročnih hartija od </a:t>
            </a:r>
            <a:r>
              <a:rPr lang="vi-VN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vrednosti</a:t>
            </a:r>
            <a:r>
              <a:rPr lang="sr-Latn-RS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</a:p>
          <a:p>
            <a:pPr algn="just">
              <a:buFont typeface="Wingdings 3" panose="05040102010807070707" pitchFamily="18" charset="2"/>
              <a:buChar char="´"/>
            </a:pPr>
            <a:r>
              <a:rPr lang="vi-VN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Tržište kapitala</a:t>
            </a:r>
            <a:r>
              <a:rPr lang="sr-Latn-RS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vi-VN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obuhvata:</a:t>
            </a:r>
            <a:endParaRPr lang="sr-Latn-RS" sz="2400" b="1" dirty="0" smtClean="0">
              <a:solidFill>
                <a:schemeClr val="accent1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900113" indent="-514350" algn="just">
              <a:buFont typeface="+mj-lt"/>
              <a:buAutoNum type="arabicPeriod"/>
            </a:pPr>
            <a:r>
              <a:rPr lang="vi-VN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bankarsko </a:t>
            </a:r>
            <a:r>
              <a:rPr lang="vi-VN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tržište </a:t>
            </a:r>
            <a:r>
              <a:rPr lang="vi-VN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kapitala</a:t>
            </a:r>
            <a:r>
              <a:rPr lang="sr-Latn-RS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</a:t>
            </a:r>
            <a:r>
              <a:rPr lang="vi-VN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sr-Latn-RS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900113" indent="-514350" algn="just">
              <a:buFont typeface="+mj-lt"/>
              <a:buAutoNum type="arabicPeriod"/>
            </a:pPr>
            <a:r>
              <a:rPr lang="vi-VN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berzansko </a:t>
            </a:r>
            <a:r>
              <a:rPr lang="vi-VN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tržište </a:t>
            </a:r>
            <a:r>
              <a:rPr lang="vi-VN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kapitala</a:t>
            </a:r>
            <a:r>
              <a:rPr lang="sr-Latn-RS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sr-Latn-RS" sz="24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 algn="just">
              <a:buNone/>
            </a:pPr>
            <a:endParaRPr lang="sr-Latn-RS" sz="2400" dirty="0"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40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6775" y="1328738"/>
            <a:ext cx="11176000" cy="4572000"/>
          </a:xfrm>
        </p:spPr>
        <p:txBody>
          <a:bodyPr>
            <a:normAutofit/>
          </a:bodyPr>
          <a:lstStyle/>
          <a:p>
            <a:pPr algn="just">
              <a:buFont typeface="Wingdings 3" panose="05040102010807070707" pitchFamily="18" charset="2"/>
              <a:buChar char="´"/>
            </a:pPr>
            <a:r>
              <a:rPr lang="vi-VN" sz="24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  <a:t>Osnovni oblici tržišta kapitala su:</a:t>
            </a:r>
          </a:p>
          <a:p>
            <a:pPr marL="900113" indent="-542925" algn="just">
              <a:buClr>
                <a:schemeClr val="accent1">
                  <a:lumMod val="40000"/>
                  <a:lumOff val="60000"/>
                </a:schemeClr>
              </a:buClr>
              <a:buFont typeface="+mj-lt"/>
              <a:buAutoNum type="arabicPeriod"/>
            </a:pPr>
            <a:r>
              <a:rPr lang="vi-VN" sz="24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primarno</a:t>
            </a:r>
            <a:r>
              <a:rPr lang="sr-Latn-RS" sz="24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</a:t>
            </a:r>
            <a:r>
              <a:rPr lang="vi-VN" sz="24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sr-Latn-RS" sz="240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900113" indent="-542925" algn="just">
              <a:buClr>
                <a:schemeClr val="accent1">
                  <a:lumMod val="40000"/>
                  <a:lumOff val="60000"/>
                </a:schemeClr>
              </a:buClr>
              <a:buFont typeface="+mj-lt"/>
              <a:buAutoNum type="arabicPeriod"/>
            </a:pPr>
            <a:r>
              <a:rPr lang="vi-VN" sz="24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sekundarno</a:t>
            </a:r>
            <a:r>
              <a:rPr lang="sr-Latn-RS" sz="24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</a:t>
            </a:r>
          </a:p>
          <a:p>
            <a:pPr marL="900113" indent="-542925" algn="just">
              <a:buClr>
                <a:schemeClr val="accent1">
                  <a:lumMod val="40000"/>
                  <a:lumOff val="60000"/>
                </a:schemeClr>
              </a:buClr>
              <a:buFont typeface="+mj-lt"/>
              <a:buAutoNum type="arabicPeriod"/>
            </a:pPr>
            <a:r>
              <a:rPr lang="vi-VN" sz="24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tercijalno</a:t>
            </a:r>
            <a:r>
              <a:rPr lang="sr-Latn-RS" sz="24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</a:t>
            </a:r>
            <a:r>
              <a:rPr lang="vi-VN" sz="24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sr-Latn-RS" sz="240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900113" indent="-542925" algn="just">
              <a:buClr>
                <a:schemeClr val="accent1">
                  <a:lumMod val="40000"/>
                  <a:lumOff val="60000"/>
                </a:schemeClr>
              </a:buClr>
              <a:buFont typeface="+mj-lt"/>
              <a:buAutoNum type="arabicPeriod"/>
            </a:pPr>
            <a:r>
              <a:rPr lang="vi-VN" sz="24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internacionalno.</a:t>
            </a:r>
          </a:p>
          <a:p>
            <a:pPr algn="just">
              <a:buFont typeface="Wingdings 3" panose="05040102010807070707" pitchFamily="18" charset="2"/>
              <a:buChar char="´"/>
            </a:pPr>
            <a:r>
              <a:rPr lang="sr-Latn-RS" sz="2400" b="1" i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Obveznice</a:t>
            </a:r>
            <a:r>
              <a:rPr lang="sr-Latn-RS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sr-Latn-R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predstavljaju dugoročnu dužničku hartiju od vrednosti u kojoj se izdavalac obavezuje da će licu naznačenom na obveznici ili donosiocu (ako je tako naznačeno) isplatiti iznos naveden na obveznici uz pripadajuću kamatu na dan dospeća obveznice za naplatu</a:t>
            </a:r>
            <a:r>
              <a:rPr lang="sr-Latn-RS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</a:p>
          <a:p>
            <a:pPr algn="just">
              <a:buFont typeface="Wingdings" pitchFamily="2" charset="2"/>
              <a:buChar char="Ø"/>
            </a:pPr>
            <a:endParaRPr lang="sr-Latn-RS" sz="2800" dirty="0"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1355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21412" y="552673"/>
            <a:ext cx="8911687" cy="1280890"/>
          </a:xfrm>
        </p:spPr>
        <p:txBody>
          <a:bodyPr>
            <a:normAutofit/>
          </a:bodyPr>
          <a:lstStyle/>
          <a:p>
            <a:pPr algn="ctr"/>
            <a:r>
              <a:rPr lang="sr-Latn-RS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Vrste obveznica</a:t>
            </a:r>
            <a:endParaRPr lang="sr-Latn-RS" b="1" dirty="0">
              <a:solidFill>
                <a:schemeClr val="accent1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91070829"/>
              </p:ext>
            </p:extLst>
          </p:nvPr>
        </p:nvGraphicFramePr>
        <p:xfrm>
          <a:off x="1869991" y="1699053"/>
          <a:ext cx="9683577" cy="37508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27859"/>
                <a:gridCol w="3227859"/>
                <a:gridCol w="3227859"/>
              </a:tblGrid>
              <a:tr h="650993">
                <a:tc>
                  <a:txBody>
                    <a:bodyPr/>
                    <a:lstStyle/>
                    <a:p>
                      <a:pPr algn="ctr"/>
                      <a:r>
                        <a:rPr lang="sr-Latn-RS" sz="2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PREMA</a:t>
                      </a:r>
                      <a:r>
                        <a:rPr lang="sr-Latn-RS" sz="2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IZDAVAOCU</a:t>
                      </a:r>
                      <a:endParaRPr lang="en-US" sz="2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sz="2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NAČIN OBEZBEĐENJA PRAVA </a:t>
                      </a:r>
                      <a:endParaRPr lang="en-US" sz="2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sz="2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VRSTA</a:t>
                      </a:r>
                      <a:r>
                        <a:rPr lang="sr-Latn-RS" sz="2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PRINOSA</a:t>
                      </a:r>
                      <a:endParaRPr lang="en-US" sz="2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21920" marR="121920"/>
                </a:tc>
              </a:tr>
              <a:tr h="3049856">
                <a:tc>
                  <a:txBody>
                    <a:bodyPr/>
                    <a:lstStyle/>
                    <a:p>
                      <a:pPr marL="342900" indent="-342900" algn="l">
                        <a:spcBef>
                          <a:spcPts val="600"/>
                        </a:spcBef>
                        <a:buFont typeface="+mj-lt"/>
                        <a:buAutoNum type="arabicPeriod"/>
                      </a:pPr>
                      <a:r>
                        <a:rPr lang="vi-VN" sz="2000" b="1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Korporativne</a:t>
                      </a:r>
                      <a:r>
                        <a:rPr lang="sr-Latn-RS" sz="2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vi-VN" sz="2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izdaju privredni subjekti </a:t>
                      </a:r>
                      <a:endParaRPr lang="sr-Latn-RS" sz="2000" dirty="0" smtClean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342900" indent="-342900" algn="l">
                        <a:spcBef>
                          <a:spcPts val="600"/>
                        </a:spcBef>
                        <a:buFont typeface="+mj-lt"/>
                        <a:buAutoNum type="arabicPeriod"/>
                      </a:pPr>
                      <a:r>
                        <a:rPr lang="vi-VN" sz="2000" b="1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Državne</a:t>
                      </a:r>
                      <a:r>
                        <a:rPr lang="sr-Latn-RS" sz="2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vi-VN" sz="2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emituje država</a:t>
                      </a:r>
                      <a:endParaRPr lang="sr-Latn-RS" sz="2000" dirty="0" smtClean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342900" indent="-342900" algn="l">
                        <a:spcBef>
                          <a:spcPts val="600"/>
                        </a:spcBef>
                        <a:buFont typeface="+mj-lt"/>
                        <a:buAutoNum type="arabicPeriod"/>
                      </a:pPr>
                      <a:r>
                        <a:rPr lang="vi-VN" sz="2000" b="1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Municipalne</a:t>
                      </a:r>
                      <a:r>
                        <a:rPr lang="sr-Latn-RS" sz="2000" b="1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sr-Latn-RS" sz="2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vi-VN" sz="2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izdaju jedinice lokalne samouprave</a:t>
                      </a:r>
                      <a:r>
                        <a:rPr lang="sr-Latn-RS" sz="2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endParaRPr lang="en-US" sz="2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marL="342900" indent="-342900" algn="l">
                        <a:spcBef>
                          <a:spcPts val="600"/>
                        </a:spcBef>
                        <a:buFont typeface="+mj-lt"/>
                        <a:buAutoNum type="arabicPeriod"/>
                      </a:pPr>
                      <a:r>
                        <a:rPr lang="vi-VN" sz="2000" b="1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garantovane</a:t>
                      </a:r>
                      <a:r>
                        <a:rPr lang="vi-VN" sz="2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– na kojima je naznačen garant </a:t>
                      </a:r>
                      <a:r>
                        <a:rPr lang="vi-VN" sz="2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plaćanja</a:t>
                      </a:r>
                      <a:endParaRPr lang="sr-Latn-RS" sz="2000" dirty="0" smtClean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342900" indent="-342900" algn="l">
                        <a:spcBef>
                          <a:spcPts val="600"/>
                        </a:spcBef>
                        <a:buFont typeface="+mj-lt"/>
                        <a:buAutoNum type="arabicPeriod"/>
                      </a:pPr>
                      <a:endParaRPr lang="sr-Latn-RS" sz="2000" dirty="0" smtClean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342900" indent="-342900" algn="l">
                        <a:spcBef>
                          <a:spcPts val="600"/>
                        </a:spcBef>
                        <a:buFont typeface="+mj-lt"/>
                        <a:buAutoNum type="arabicPeriod"/>
                      </a:pPr>
                      <a:r>
                        <a:rPr lang="vi-VN" sz="2000" b="1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negarantovane</a:t>
                      </a:r>
                      <a:r>
                        <a:rPr lang="vi-VN" sz="2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– kod koji ne postoji garant plaćanja.</a:t>
                      </a:r>
                    </a:p>
                    <a:p>
                      <a:pPr algn="l">
                        <a:spcBef>
                          <a:spcPts val="600"/>
                        </a:spcBef>
                      </a:pPr>
                      <a:endParaRPr lang="en-US" sz="2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marL="342900" indent="-342900" algn="l">
                        <a:spcBef>
                          <a:spcPts val="600"/>
                        </a:spcBef>
                        <a:buFont typeface="+mj-lt"/>
                        <a:buAutoNum type="arabicPeriod"/>
                      </a:pPr>
                      <a:r>
                        <a:rPr lang="en-US" sz="2000" dirty="0" err="1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obveznice</a:t>
                      </a:r>
                      <a:r>
                        <a:rPr lang="en-US" sz="2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2000" dirty="0" err="1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sa</a:t>
                      </a:r>
                      <a:r>
                        <a:rPr lang="en-US" sz="2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2000" b="1" dirty="0" err="1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fiksnom</a:t>
                      </a:r>
                      <a:r>
                        <a:rPr lang="en-US" sz="2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2000" dirty="0" err="1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kamatnom</a:t>
                      </a:r>
                      <a:r>
                        <a:rPr lang="en-US" sz="2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2000" dirty="0" err="1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stopom</a:t>
                      </a:r>
                      <a:r>
                        <a:rPr lang="en-US" sz="2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,</a:t>
                      </a:r>
                      <a:endParaRPr lang="sr-Latn-RS" sz="2000" dirty="0" smtClean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342900" indent="-342900" algn="l">
                        <a:spcBef>
                          <a:spcPts val="600"/>
                        </a:spcBef>
                        <a:buFont typeface="+mj-lt"/>
                        <a:buAutoNum type="arabicPeriod"/>
                      </a:pPr>
                      <a:endParaRPr lang="sr-Latn-RS" sz="2000" dirty="0" smtClean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342900" indent="-342900" algn="l">
                        <a:spcBef>
                          <a:spcPts val="600"/>
                        </a:spcBef>
                        <a:buFont typeface="+mj-lt"/>
                        <a:buAutoNum type="arabicPeriod"/>
                      </a:pPr>
                      <a:r>
                        <a:rPr lang="en-US" sz="2000" dirty="0" err="1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obveznice</a:t>
                      </a:r>
                      <a:r>
                        <a:rPr lang="en-US" sz="2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2000" dirty="0" err="1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sa</a:t>
                      </a:r>
                      <a:r>
                        <a:rPr lang="sr-Latn-RS" sz="2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2000" b="1" dirty="0" err="1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promenljivom</a:t>
                      </a:r>
                      <a:r>
                        <a:rPr lang="en-US" sz="2000" b="1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2000" dirty="0" err="1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kamatnom</a:t>
                      </a:r>
                      <a:r>
                        <a:rPr lang="en-US" sz="2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2000" dirty="0" err="1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stopom</a:t>
                      </a:r>
                      <a:r>
                        <a:rPr lang="en-US" sz="2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</a:t>
                      </a:r>
                    </a:p>
                    <a:p>
                      <a:pPr algn="l">
                        <a:spcBef>
                          <a:spcPts val="600"/>
                        </a:spcBef>
                      </a:pPr>
                      <a:endParaRPr lang="en-US" sz="2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21920" marR="12192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06310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0"/>
            <a:ext cx="11176000" cy="4572000"/>
          </a:xfrm>
        </p:spPr>
        <p:txBody>
          <a:bodyPr>
            <a:normAutofit fontScale="92500"/>
          </a:bodyPr>
          <a:lstStyle/>
          <a:p>
            <a:pPr algn="just">
              <a:lnSpc>
                <a:spcPct val="110000"/>
              </a:lnSpc>
              <a:buFont typeface="Wingdings 3" panose="05040102010807070707" pitchFamily="18" charset="2"/>
              <a:buChar char="´"/>
            </a:pPr>
            <a:r>
              <a:rPr lang="sr-Latn-RS" sz="28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Faktori koji utiču na cenu obveznice:</a:t>
            </a:r>
          </a:p>
          <a:p>
            <a:pPr marL="900113" indent="-514350" algn="just">
              <a:lnSpc>
                <a:spcPct val="110000"/>
              </a:lnSpc>
              <a:buClr>
                <a:schemeClr val="accent1">
                  <a:lumMod val="40000"/>
                  <a:lumOff val="60000"/>
                </a:schemeClr>
              </a:buClr>
              <a:buFont typeface="+mj-lt"/>
              <a:buAutoNum type="arabicPeriod"/>
            </a:pPr>
            <a:r>
              <a:rPr lang="sr-Latn-RS" sz="2800" b="1" i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kamatna </a:t>
            </a:r>
            <a:r>
              <a:rPr lang="sr-Latn-RS" sz="2800" b="1" i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stopa </a:t>
            </a:r>
            <a:r>
              <a:rPr lang="sr-Latn-R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(što je veća kamatna stopa naznačena na obveznici, veća je i cena obveznice),</a:t>
            </a:r>
          </a:p>
          <a:p>
            <a:pPr marL="900113" indent="-514350" algn="just">
              <a:lnSpc>
                <a:spcPct val="110000"/>
              </a:lnSpc>
              <a:buClr>
                <a:schemeClr val="accent1">
                  <a:lumMod val="40000"/>
                  <a:lumOff val="60000"/>
                </a:schemeClr>
              </a:buClr>
              <a:buFont typeface="+mj-lt"/>
              <a:buAutoNum type="arabicPeriod"/>
            </a:pPr>
            <a:r>
              <a:rPr lang="sr-Latn-RS" sz="2800" b="1" i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bonitet </a:t>
            </a:r>
            <a:r>
              <a:rPr lang="sr-Latn-RS" sz="2800" b="1" i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izdavaoca </a:t>
            </a:r>
            <a:r>
              <a:rPr lang="sr-Latn-R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(ukoliko se radi o finansijski jakom i pouzdanom izdavaocu kamatna stopa će biti niža zbog niskog rizika)</a:t>
            </a:r>
          </a:p>
          <a:p>
            <a:pPr marL="900113" indent="-514350" algn="just">
              <a:lnSpc>
                <a:spcPct val="110000"/>
              </a:lnSpc>
              <a:buClr>
                <a:schemeClr val="accent1">
                  <a:lumMod val="40000"/>
                  <a:lumOff val="60000"/>
                </a:schemeClr>
              </a:buClr>
              <a:buFont typeface="+mj-lt"/>
              <a:buAutoNum type="arabicPeriod"/>
            </a:pPr>
            <a:r>
              <a:rPr lang="sr-Latn-RS" sz="2800" b="1" i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razni </a:t>
            </a:r>
            <a:r>
              <a:rPr lang="sr-Latn-RS" sz="2800" b="1" i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oblici rizika </a:t>
            </a:r>
            <a:r>
              <a:rPr lang="sr-Latn-R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(npr. rizik kamatne stope tj. rizik da će doći do promene kamatne stope do dospeća obveznice sa promenljivom kamatnom stopom – što je taj rizik veći manja je cena obveznice).</a:t>
            </a:r>
          </a:p>
          <a:p>
            <a:pPr algn="just">
              <a:buFont typeface="Wingdings" pitchFamily="2" charset="2"/>
              <a:buChar char="Ø"/>
            </a:pPr>
            <a:endParaRPr lang="sr-Latn-RS" sz="2800" dirty="0"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8384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C333A"/>
      </a:dk2>
      <a:lt2>
        <a:srgbClr val="D6ECED"/>
      </a:lt2>
      <a:accent1>
        <a:srgbClr val="DE32DE"/>
      </a:accent1>
      <a:accent2>
        <a:srgbClr val="F42B8A"/>
      </a:accent2>
      <a:accent3>
        <a:srgbClr val="349FE7"/>
      </a:accent3>
      <a:accent4>
        <a:srgbClr val="565FF8"/>
      </a:accent4>
      <a:accent5>
        <a:srgbClr val="876BE7"/>
      </a:accent5>
      <a:accent6>
        <a:srgbClr val="F268C2"/>
      </a:accent6>
      <a:hlink>
        <a:srgbClr val="F55CF9"/>
      </a:hlink>
      <a:folHlink>
        <a:srgbClr val="E8A0EE"/>
      </a:folHlink>
    </a:clrScheme>
    <a:fontScheme name="Wisp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F20B7C8E-B819-43F3-AAF9-EE50B1A8363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1179</TotalTime>
  <Words>1931</Words>
  <Application>Microsoft Office PowerPoint</Application>
  <PresentationFormat>Widescreen</PresentationFormat>
  <Paragraphs>147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9" baseType="lpstr">
      <vt:lpstr>Arial</vt:lpstr>
      <vt:lpstr>Century Gothic</vt:lpstr>
      <vt:lpstr>Tahoma</vt:lpstr>
      <vt:lpstr>Times New Roman</vt:lpstr>
      <vt:lpstr>Wingdings</vt:lpstr>
      <vt:lpstr>Wingdings 3</vt:lpstr>
      <vt:lpstr>Wisp</vt:lpstr>
      <vt:lpstr>66. SPECIJALNI SPOLJNOTRGOVINSKI POSLOVI</vt:lpstr>
      <vt:lpstr>67.VIŠI OBLICI SARADNJE U SPOLJNOJ TRGOVINI</vt:lpstr>
      <vt:lpstr>PowerPoint Presentation</vt:lpstr>
      <vt:lpstr>68.TURIZAM U SISTEMU TRŽIŠNE PRIVREDE</vt:lpstr>
      <vt:lpstr>PowerPoint Presentation</vt:lpstr>
      <vt:lpstr>69. TRŽIŠTE KAPITALA</vt:lpstr>
      <vt:lpstr>PowerPoint Presentation</vt:lpstr>
      <vt:lpstr>Vrste obveznica</vt:lpstr>
      <vt:lpstr>PowerPoint Presentation</vt:lpstr>
      <vt:lpstr>70. TRŽIŠTE I KVALITET PROIZVODA</vt:lpstr>
      <vt:lpstr>PowerPoint Presentation</vt:lpstr>
      <vt:lpstr>PowerPoint Presentation</vt:lpstr>
      <vt:lpstr>71. KVALITET I TROŠKOVI U POLITICI PREDUZEĆA</vt:lpstr>
      <vt:lpstr>72. EKONOMSKA POLITIKA - POJAM I DEFINISANJE</vt:lpstr>
      <vt:lpstr>PowerPoint Presentation</vt:lpstr>
      <vt:lpstr>73. PORESKA POLITIKA</vt:lpstr>
      <vt:lpstr>74. FINANSIRANJE JAVNE POTROŠNJE</vt:lpstr>
      <vt:lpstr>75. DINAMIZIRANJE PROIZVODNJE I ZAPOSLENOSTI</vt:lpstr>
      <vt:lpstr>PowerPoint Presentation</vt:lpstr>
      <vt:lpstr>76. INVESTICIONA POTROŠNJA </vt:lpstr>
      <vt:lpstr>77. STABILIZACIONA EKONOMSKA POLITIKA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POJAM TRŽIŠNE EKONOMIJE</dc:title>
  <dc:creator>Aleksandra</dc:creator>
  <cp:lastModifiedBy>Aleksandra</cp:lastModifiedBy>
  <cp:revision>115</cp:revision>
  <dcterms:created xsi:type="dcterms:W3CDTF">2017-02-13T11:42:59Z</dcterms:created>
  <dcterms:modified xsi:type="dcterms:W3CDTF">2017-05-09T08:23:19Z</dcterms:modified>
</cp:coreProperties>
</file>