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9" r:id="rId10"/>
    <p:sldId id="280" r:id="rId11"/>
    <p:sldId id="281" r:id="rId12"/>
    <p:sldId id="276" r:id="rId13"/>
    <p:sldId id="277" r:id="rId14"/>
    <p:sldId id="278" r:id="rId15"/>
    <p:sldId id="282" r:id="rId16"/>
    <p:sldId id="283" r:id="rId17"/>
    <p:sldId id="284" r:id="rId18"/>
    <p:sldId id="285" r:id="rId19"/>
    <p:sldId id="286" r:id="rId20"/>
    <p:sldId id="28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-85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214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67197" y="35056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57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PRIRODNO BOGATSTVO KAO FAKTOR PRIVREDNOG RAZVOJA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729047"/>
            <a:ext cx="10601325" cy="481463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Prirodno bogatstvo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značajan potencijal za razvoj određene privrede.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Analiza prirodnog bogatstva kao faktora privrednog razvoja se posmatra sa sledeća tri aspekta: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Kvantitativni aspekt,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Kvalitativni aspekt,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Dinamički aspekt.</a:t>
            </a: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76498" y="1246909"/>
            <a:ext cx="10601325" cy="5303520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vrsti sirovine industrija može biti: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hemijska, drvna, naftna, tekstilna, metalna,…</a:t>
            </a: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125" indent="-365125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Značaj industrije za privredni razvoj: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Doprinosi razvoju proizvodnih snaga,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Ubrzava naučni i tehnološki razvoj,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Utiče na unapređenje ostalih privrednih grana,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Doprinosi izmeni strukture spoljne trgovine,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Upošljavanje nedovoljno upošljenog poljoprivrednog stanovništva,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Izmena strukture stanovništva.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76498" y="1246909"/>
            <a:ext cx="10601325" cy="5303520"/>
          </a:xfrm>
        </p:spPr>
        <p:txBody>
          <a:bodyPr>
            <a:normAutofit/>
          </a:bodyPr>
          <a:lstStyle/>
          <a:p>
            <a:pPr marL="365125" indent="-365125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Faktori koji utiču na lokaciju industrijskih kapaciteta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Blizina stanovništva,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Blizina tržišta,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Blizina granice,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Transportni troškovi,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Raspoloživa radna snaga.</a:t>
            </a:r>
          </a:p>
          <a:p>
            <a:pPr marL="365125" indent="-349250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Razmeštaj industrijskih kapaciteta u privredi može biti: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Ravnomerni,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Koncentrisani.</a:t>
            </a: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67939" y="267442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61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POLJOPRIVREDA U SISTEMU TRŽIŠNE PRIVREDE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96044"/>
            <a:ext cx="10601325" cy="494763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Poljoprivreda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jednu od najstarijih delatnosti ljudskog društva.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Poljoprivreda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privredna delatnost u kojoj se iskorišćavanjem zemljišta i gajenjem korisnih biljaka i životinja dobijaju primarni proizvodi biljnog i životinjskog porekla i vrši njihova prerada u okviru poljoprivrednog gazdinstva radi zadovoljenja ličnih i društvenih potreba.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 između poljoprivrede i industrije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.</a:t>
            </a:r>
            <a:endParaRPr lang="vi-VN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vi-VN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93124" y="1346662"/>
            <a:ext cx="10601325" cy="494763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Najvažnije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poljoprivrede su: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organski karakter poljoprivredne proizvodnje,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visoka zavisnost proizvodnje od prirodnih uslova,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svojina nad zemljom, kao najvažnije sredstvo rada u poljoprivredi,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uslovljenost razvoja poljoprivrede mnogim društvenim i ekonomskim faktorima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530225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Značaj poljoprivrede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privredni razvoj je što proizvodi hranu za stanovništvo.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93124" y="1346662"/>
            <a:ext cx="10601325" cy="4947633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Republici Srbiji postoje povoljni uslovi za razvoj poljoprivrede, ali su te mogućnosti nedovljno iskorišćene.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arakteristike sektora poljoprivrede u Republici Srbiji: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Velike razlike u prinosima po regionima i u zavisnosti od vlasništva nad zemljištem,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Usitnjenost poseda što onemogućava rast produktivnosti zbog nedovoljnog korišćenja poljoprivredne mehanizacije i agrotehničkih mera,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Izgrađeni su veliki kapaciteti u prehrambenoj industriji, ali nisu usklađeni sa sirovinskom bazom.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76498" y="1596044"/>
            <a:ext cx="10601325" cy="495438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Građevinarstvo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je delatnost koja se bavi projektovanjem i izgradnjom privrednih i drugih kapaciteta.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Ima veliki značaj za privredni razvoj jer: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Pokreće razvoj ostalih privrednih delatnosti,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Zapošljava nekvalifikovanu radnu snagu.</a:t>
            </a: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 zavisi od spoljnih faktora i uvoza (sem pogonskog goriva).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Podela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građevinarstva: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niskogradnja, visokogradnja i hidrogradnja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sr-Latn-C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  <a:buNone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9"/>
          <p:cNvSpPr>
            <a:spLocks noGrp="1"/>
          </p:cNvSpPr>
          <p:nvPr>
            <p:ph type="title"/>
          </p:nvPr>
        </p:nvSpPr>
        <p:spPr>
          <a:xfrm>
            <a:off x="1167939" y="267442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62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GRAĐEVINARSTVO U SISTEMU TRŽIŠNE PRIVREDE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76498" y="1346662"/>
            <a:ext cx="10601325" cy="520376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Saobraćaj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privredna delatnost koja se bavi premeštanjem materijalnih dobara i ljudi sa jednog na drugo mesto, korišćenjem prevoznih sredstava i tehnike.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Saobraćajna delatnost nastala je na određenom nivou razvoja ljudskog društva.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Svojim načinom rada i poslovanja približio se industriji, pa se često i naziva transportna industrija.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Podela saobraćaja: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drumski, železnički, vazdušni, vodeni, PTT.</a:t>
            </a:r>
          </a:p>
        </p:txBody>
      </p:sp>
      <p:sp>
        <p:nvSpPr>
          <p:cNvPr id="3" name="Title 9"/>
          <p:cNvSpPr>
            <a:spLocks noGrp="1"/>
          </p:cNvSpPr>
          <p:nvPr>
            <p:ph type="title"/>
          </p:nvPr>
        </p:nvSpPr>
        <p:spPr>
          <a:xfrm>
            <a:off x="1167939" y="267442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SAOBRAĆAJ U SISTEMU TRŽIŠNE PRIVREDE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93124" y="1346662"/>
            <a:ext cx="10601325" cy="4947633"/>
          </a:xfrm>
        </p:spPr>
        <p:txBody>
          <a:bodyPr>
            <a:normAutofit/>
          </a:bodyPr>
          <a:lstStyle/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Značaj saobraćaja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privredni razvoj ogleda se u tome što olakšava odvijanje razmene, jer dovodi do boljeg povezivanja proizvodnje i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potrošnje.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Republika Srbija ima povoljan geografski poožaj za razvoj saobraćaja, ali još uvek nema dovoljno sredstava za unapređenje saobraćajne infrastrukture.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Većina tranzicionih privreda je pomenuti problem rešila putem realizacije projekata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javno-privatnog partnerstva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76498" y="1596044"/>
            <a:ext cx="10601325" cy="495438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Unutrašnja trgovina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predstavlja privrednu delatnost koja se bavi razmenom robe na domaćem tržištu.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Značaj unutrašnje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trgovine je što omogućava usklađivanje vremenske i prostorne neusklađenosti između proizvodnje i potrošnje.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Organizovanost unutrašnje trgovine: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trgovina na malo, trgovina na veliko, trgovina na veliko i malo.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  <a:buNone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9"/>
          <p:cNvSpPr>
            <a:spLocks noGrp="1"/>
          </p:cNvSpPr>
          <p:nvPr>
            <p:ph type="title"/>
          </p:nvPr>
        </p:nvSpPr>
        <p:spPr>
          <a:xfrm>
            <a:off x="1167939" y="267442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UNUTRAŠNJA TRGOVINA U SISTEMU TRŽIŠNE PRIVREDE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76498" y="1596044"/>
            <a:ext cx="10601325" cy="495438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Spoljna trgovina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predstavlja </a:t>
            </a:r>
            <a:r>
              <a:rPr lang="vi-VN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trgovinu koja se odvija između rezidenata različitih </a:t>
            </a:r>
            <a:r>
              <a:rPr lang="vi-VN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zemalja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Karakteristike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spoljne trgovine: </a:t>
            </a:r>
          </a:p>
          <a:p>
            <a:pPr marL="514350" indent="-514350">
              <a:buFont typeface="+mj-lt"/>
              <a:buAutoNum type="arabicPeriod"/>
            </a:pP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roba </a:t>
            </a: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prelazi granicu, </a:t>
            </a:r>
          </a:p>
          <a:p>
            <a:pPr marL="514350" indent="-514350">
              <a:buFont typeface="+mj-lt"/>
              <a:buAutoNum type="arabicPeriod"/>
            </a:pP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uključena </a:t>
            </a: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 najmanje dva valutna područija, </a:t>
            </a:r>
          </a:p>
          <a:p>
            <a:pPr marL="514350" indent="-514350">
              <a:buFont typeface="+mj-lt"/>
              <a:buAutoNum type="arabicPeriod"/>
            </a:pP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</a:t>
            </a: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izražaja dolazi elemenat inostranosti (različiti propisi, običaji, navike u različitim zemljama).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  <a:buNone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9"/>
          <p:cNvSpPr>
            <a:spLocks noGrp="1"/>
          </p:cNvSpPr>
          <p:nvPr>
            <p:ph type="title"/>
          </p:nvPr>
        </p:nvSpPr>
        <p:spPr>
          <a:xfrm>
            <a:off x="1167939" y="267442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SPOLJNA TRGOVINA U SISTEMU TRŽIŠNE PRIVREDE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46909"/>
            <a:ext cx="10601325" cy="529676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Prirodno bogatstvo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značajan potencijal za razvoj određene privred.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Postoji velika povezanost između raspoloživog prirodnog bogatstva i strategije privrednog razvoja.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trajanju, prirodni resursi se razvrstavaju na: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Iscrpivi,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koji mogu biti:</a:t>
            </a:r>
          </a:p>
          <a:p>
            <a:pPr marL="14287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obnovljivi,</a:t>
            </a:r>
          </a:p>
          <a:p>
            <a:pPr marL="14287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neobnovljivi;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2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eiscrpivi.</a:t>
            </a: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93124" y="1346662"/>
            <a:ext cx="10601325" cy="4947633"/>
          </a:xfrm>
        </p:spPr>
        <p:txBody>
          <a:bodyPr>
            <a:normAutofit fontScale="92500" lnSpcReduction="10000"/>
          </a:bodyPr>
          <a:lstStyle/>
          <a:p>
            <a:r>
              <a:rPr lang="fi-FI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</a:t>
            </a:r>
            <a:r>
              <a:rPr lang="fi-FI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subjekti spoljne trgovine javljaju se: </a:t>
            </a:r>
          </a:p>
          <a:p>
            <a:pPr marL="979488" indent="-514350">
              <a:buFont typeface="+mj-lt"/>
              <a:buAutoNum type="arabicPeriod"/>
            </a:pP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proizvodna preduzeća, </a:t>
            </a:r>
          </a:p>
          <a:p>
            <a:pPr marL="979488" indent="-514350">
              <a:buFont typeface="+mj-lt"/>
              <a:buAutoNum type="arabicPeriod"/>
            </a:pP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trgovinska preduzeća, </a:t>
            </a:r>
          </a:p>
          <a:p>
            <a:pPr marL="979488" indent="-514350">
              <a:buFont typeface="+mj-lt"/>
              <a:buAutoNum type="arabicPeriod"/>
            </a:pP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preduzeća za međunarodno posredovanje, </a:t>
            </a:r>
          </a:p>
          <a:p>
            <a:pPr marL="979488" indent="-514350">
              <a:buFont typeface="+mj-lt"/>
              <a:buAutoNum type="arabicPeriod"/>
            </a:pP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država. </a:t>
            </a:r>
          </a:p>
          <a:p>
            <a:pPr marL="365125" indent="-365125"/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Osnovni vidovi spoljnotrgovinskih poslova: </a:t>
            </a:r>
          </a:p>
          <a:p>
            <a:pPr marL="979488" indent="-514350">
              <a:buFont typeface="+mj-lt"/>
              <a:buAutoNum type="arabicPeriod"/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izvoz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robe i usluga, </a:t>
            </a:r>
          </a:p>
          <a:p>
            <a:pPr marL="979488" indent="-514350">
              <a:buFont typeface="+mj-lt"/>
              <a:buAutoNum type="arabicPeriod"/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uvoz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robe i usluga, </a:t>
            </a:r>
          </a:p>
          <a:p>
            <a:pPr marL="979488" indent="-514350">
              <a:buFont typeface="+mj-lt"/>
              <a:buAutoNum type="arabicPeriod"/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poslovi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međunarodnog posredovanja</a:t>
            </a: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C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(komisioni poslovi, inostrano zastupanje i špediterske usluge).</a:t>
            </a:r>
            <a:endParaRPr lang="vi-V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/>
            <a:endParaRPr lang="sr-Latn-C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46909"/>
            <a:ext cx="10601325" cy="529676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Republika Srbija raspolaže brojnim i raznovrsnim prirodnim bogatstvima i ima povoljan geografski položaj, ali nedovoljno koristi raspoložive prirodne potencijale.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efikasnosti korišćenja prirodnih resura zavisi u kojoj meri će raspoloživi prirodni resursi imati uticaja na privredni razvoj, pa tako postoje dve grupe zemalja:</a:t>
            </a:r>
          </a:p>
          <a:p>
            <a:pPr marL="1081088" indent="-531813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koje raspolažu značajnim prirodnim bogatstvom, ali nisu razvijene - npr. zemlje Latinske Amerike;</a:t>
            </a:r>
          </a:p>
          <a:p>
            <a:pPr marL="1081088" indent="-531813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koje ne raspolažu značajnim prirodnim bogatstvima ali su razvijene - npr. Japan.</a:t>
            </a: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67939" y="267442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STANOVNIŠTVO KAO FAKTOR PRIVREDNOG RAZVOJA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96044"/>
            <a:ext cx="10601325" cy="4947633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Stanovništvo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faktor privrednog razvoja se posmatra obično kao konstanta, jer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broj stanovnika sporo menja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Stanovništvo kao faktor privrednog razvoja se posmatra dvojako: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proizvođač,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Kao potrošač.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Analiza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stanovništva kao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faktora privrednog razvoja se posmatra sa sledeća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dva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aspekta: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Kvantitativni aspekt,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Kvalitativni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aspekt.</a:t>
            </a: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46909"/>
            <a:ext cx="10601325" cy="529676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Istraživanjem stanovništva kao faktora privrednog razvoja bavio se Maltus u svojoj Teoriji o stanovništvu.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Njegova shvatanja je kritikovao Makrs.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Problemi vezani za rast stanovništva i njegovo iskorišćenje razlikuu se po zemljama:</a:t>
            </a:r>
          </a:p>
          <a:p>
            <a:pPr marL="1081088" indent="-531813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nerazvijenim zemljama beleži se ubrzani rast nekvalifikovanog stanovništva;</a:t>
            </a:r>
          </a:p>
          <a:p>
            <a:pPr marL="1081088" indent="-531813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razvijenim zemljama beleži se sporiji rast stanovništva.</a:t>
            </a: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167939" y="267442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59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SREDSTVA ZA PROIZVODNJU KAO FAKTOR PRIVREDNOG RAZVOJA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96044"/>
            <a:ext cx="10601325" cy="494763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Sredstva za proizvodnju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predstavljaju značajan faktor privrednog razvoja, pri čemu je nešto veći značaj sredstava za rad (oprema, mašine, postrojenja,…).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azvijenost sredstava za rad određuje nivo razvoja tehnologijei obrnuto.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Analiza stanovništva kao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faktora privrednog razvoja se posmatra sa sledeća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dva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aspekta: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Kvantitativni aspekt,</a:t>
            </a:r>
          </a:p>
          <a:p>
            <a:pPr marL="89693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Kvalitativni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aspekt.</a:t>
            </a: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46909"/>
            <a:ext cx="10601325" cy="529676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Moderna proizvodnja i konkurentnost privrede na svetskom tržištu zavisi od: 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primene savremene tehnike i tehnologije, 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kvalitetnih predmeta rada, upotrebe novih i 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jeftinih izvora energije.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tako nešto je potrebno ulagati značajna sredstva u naučno-istraživački rad, a da bi se ta ulaganja isplatila neophodno je da se organizuje masovna proizvodnja.</a:t>
            </a: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46909"/>
            <a:ext cx="10601325" cy="529676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Mogućnosti izdvajanja sredstava za investicije treba sagledati sa sledećih aspekata: 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Vrednosnog - da li je ND dovoljno visok da privreda može da izdvoji dovoljno sredstava da kupi sredstva za rad, 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Naturalnog - u kojoj meri je privreda sposobna da sama proizvede savremena sredsstva za rad i time smanji zavisnost od uvoza.</a:t>
            </a: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76498" y="1246909"/>
            <a:ext cx="10601325" cy="530352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Industrija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je delatnost koja se bavi proizvodnjom minerala i energije i oplemenjivanjem sirovina mineralnog, biljnog i životinjskog porekla.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karakteru predmeta rada industrija može biti: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Ekstraktivna,</a:t>
            </a:r>
          </a:p>
          <a:p>
            <a:pPr marL="979488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Prerađivačka.</a:t>
            </a:r>
          </a:p>
          <a:p>
            <a:pPr marL="515938" indent="-515938"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glavnim odeljcima proizvodnje industrija može biti: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Industrija grupe A ili bazična (sredstva za proizvodnju),</a:t>
            </a:r>
          </a:p>
          <a:p>
            <a:pPr marL="981075" indent="-515938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Industrija grupe B ili laka (sredstva za potrošnju).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9"/>
          <p:cNvSpPr>
            <a:spLocks noGrp="1"/>
          </p:cNvSpPr>
          <p:nvPr>
            <p:ph type="title"/>
          </p:nvPr>
        </p:nvSpPr>
        <p:spPr>
          <a:xfrm>
            <a:off x="1167939" y="267442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INDUSTRIJA U SISTEMU TRŽIŠNE PRIVREDE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962</TotalTime>
  <Words>1128</Words>
  <Application>Microsoft Office PowerPoint</Application>
  <PresentationFormat>Custom</PresentationFormat>
  <Paragraphs>124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Wisp</vt:lpstr>
      <vt:lpstr>57. PRIRODNO BOGATSTVO KAO FAKTOR PRIVREDNOG RAZVOJA</vt:lpstr>
      <vt:lpstr>Slide 2</vt:lpstr>
      <vt:lpstr>Slide 3</vt:lpstr>
      <vt:lpstr>58. STANOVNIŠTVO KAO FAKTOR PRIVREDNOG RAZVOJA</vt:lpstr>
      <vt:lpstr>Slide 5</vt:lpstr>
      <vt:lpstr>59. SREDSTVA ZA PROIZVODNJU KAO FAKTOR PRIVREDNOG RAZVOJA</vt:lpstr>
      <vt:lpstr>Slide 7</vt:lpstr>
      <vt:lpstr>Slide 8</vt:lpstr>
      <vt:lpstr>60. INDUSTRIJA U SISTEMU TRŽIŠNE PRIVREDE</vt:lpstr>
      <vt:lpstr>Slide 10</vt:lpstr>
      <vt:lpstr>Slide 11</vt:lpstr>
      <vt:lpstr>61. POLJOPRIVREDA U SISTEMU TRŽIŠNE PRIVREDE</vt:lpstr>
      <vt:lpstr>Slide 13</vt:lpstr>
      <vt:lpstr>Slide 14</vt:lpstr>
      <vt:lpstr>62. GRAĐEVINARSTVO U SISTEMU TRŽIŠNE PRIVREDE</vt:lpstr>
      <vt:lpstr>63. SAOBRAĆAJ U SISTEMU TRŽIŠNE PRIVREDE</vt:lpstr>
      <vt:lpstr>Slide 17</vt:lpstr>
      <vt:lpstr>64. UNUTRAŠNJA TRGOVINA U SISTEMU TRŽIŠNE PRIVREDE</vt:lpstr>
      <vt:lpstr>65. SPOLJNA TRGOVINA U SISTEMU TRŽIŠNE PRIVREDE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</dc:title>
  <dc:creator>Aleksandra</dc:creator>
  <cp:lastModifiedBy>Saska</cp:lastModifiedBy>
  <cp:revision>91</cp:revision>
  <dcterms:created xsi:type="dcterms:W3CDTF">2017-02-13T11:42:59Z</dcterms:created>
  <dcterms:modified xsi:type="dcterms:W3CDTF">2017-04-17T20:51:29Z</dcterms:modified>
</cp:coreProperties>
</file>