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2" r:id="rId33"/>
    <p:sldId id="301" r:id="rId34"/>
    <p:sldId id="303" r:id="rId35"/>
    <p:sldId id="304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300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pPr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67197" y="350569"/>
            <a:ext cx="10724803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88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OSNOVNE KARAKTERISTIKE TRŽIŠTA I POLITIKE CENA U PERIODU DOGOVORNE EKONOMIJE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729047"/>
            <a:ext cx="10601325" cy="481463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Ovaj period počinje početkom 70-ih godina XX veka usvajanjem odgovarajućih sistemskih i zakonodavnih rešenja: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Ustavni amandmani 1971. godine,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Ustav 1974. godine,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 o udruženom radu 1996. godine.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Umesto preduzeća uveden je OOUR (osnovna organizacija udruženog rada)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Uvodi se društvena svojina</a:t>
            </a: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štampanje novčanic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61205" y="832022"/>
            <a:ext cx="3558445" cy="5116409"/>
          </a:xfrm>
        </p:spPr>
      </p:pic>
      <p:pic>
        <p:nvPicPr>
          <p:cNvPr id="10" name="Content Placeholder 9" descr="tuzna-sudbina-inflacije-u-srbiji-u-novcanicama-147799357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528830" y="839885"/>
            <a:ext cx="5570842" cy="5161903"/>
          </a:xfrm>
        </p:spPr>
      </p:pic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rafov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72587" y="708133"/>
            <a:ext cx="7319558" cy="5494186"/>
          </a:xfrm>
        </p:spPr>
      </p:pic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kupon za hleb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227098" y="1615927"/>
            <a:ext cx="4313238" cy="3234929"/>
          </a:xfrm>
        </p:spPr>
      </p:pic>
      <p:pic>
        <p:nvPicPr>
          <p:cNvPr id="7" name="Content Placeholder 6" descr="bonovi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175697" y="387927"/>
            <a:ext cx="3659837" cy="6062983"/>
          </a:xfrm>
        </p:spPr>
      </p:pic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13411"/>
            <a:ext cx="10601325" cy="5230266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Hiperinflacija je zaustavljena januara 1994. godine sprovođenjem Programa monetarne rekonstrukcije i privrednog oporavka (Avramovićev program).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Uveden je paritet 1 dinar = 1 nemačka marka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Dragoslav Avramović je, i pored velikog uspeha programa, bio guverner samo u periodu 1994-1996. god.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None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avramov din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88289" y="3311071"/>
            <a:ext cx="4341063" cy="197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13411"/>
            <a:ext cx="10601325" cy="5230266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Dodatno pogoršanje situacije nastupa krajem 90-ih godina XX veka takođe zbog političkih faktora (Nato bombardovanje, sankcije UN,…)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Nakon smene vlasti 2000. godine dolazi do intenziviranja reformskih procesa usmerenih na uspostavljanje tržišnog načina privređivanja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 tranzicije još uvek nije okončan (potrebno je sprovesti još dosta reformskih mera).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U USLOVIMA TRŽIŠNOG POSLOVANJA - POJAM I RAZVOJ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734672" y="1969475"/>
            <a:ext cx="5197434" cy="3933551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Teškoće u realizaciji robe u velikoj meri mogu da se ublaže, pa čak i da se eliminišu primenom marketing pristupa. 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središtu zbivanja je potrošač, kao „neprikosnoveni kralj“, koga treba poštovati i uvažavati i kome je sve podređeno. 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563" y="2070847"/>
            <a:ext cx="4338637" cy="3381500"/>
          </a:xfrm>
        </p:spPr>
      </p:pic>
    </p:spTree>
    <p:extLst>
      <p:ext uri="{BB962C8B-B14F-4D97-AF65-F5344CB8AC3E}">
        <p14:creationId xmlns:p14="http://schemas.microsoft.com/office/powerpoint/2010/main" val="386791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13411"/>
            <a:ext cx="10601325" cy="5230266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pojave marketing koncepcije došlo je izmenom poslovne koncepcije (orijentacije) preduzeća kroz nekoliko faza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proizvodna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orijentacija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traje od 1896. do Velike svetske ekonomske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krize,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prodajno-komercijalna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orijentacija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traje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50-ih godina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veka (prodaja postaje najvažnija funkcija u privrednom subjektu). 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orijentacija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traje do 60-ih godina XX veka (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pojavljuje se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funkcija, kao nova poslovna funkcija koja je kompleksnija od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prodaje). 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poslednja najviša faza u razvoju marketing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orijentacije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treba da bude ključna marketing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funkcija).</a:t>
            </a:r>
          </a:p>
        </p:txBody>
      </p:sp>
    </p:spTree>
    <p:extLst>
      <p:ext uri="{BB962C8B-B14F-4D97-AF65-F5344CB8AC3E}">
        <p14:creationId xmlns:p14="http://schemas.microsoft.com/office/powerpoint/2010/main" val="107590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13411"/>
            <a:ext cx="10601325" cy="5230266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Ovo je u suštini jedan racionalan pristup poslovanju, s obzirom da sprečava pogrešno usmeravanje ljudskog rada na izradu proizvoda koje potrošači ne žele.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 marketing nastao je od engleske reči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što znači tržište, i sufiksa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što označava neku aktivnost, pa bi se pojam marketinga mogao definisati kao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tržišna aktivnost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poslovna aktivnost preduzeća usmerena ka tržištu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tržišno poslovanje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sl.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Kotler: „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je isporuka zadovoljstva potrošaču uz ostvarenje profita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.“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395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13411"/>
            <a:ext cx="10601325" cy="5230266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se može posmatrati kao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ekonomski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proces koji povezuje proizvodnju i potrošnju, omogućavajući da proizvodi i usluge idu potrošačima, a da informacije o potrebama idu proizvođačima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poslvna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sve aktivnosti da se identifikuje, anticipira i zadovolji tražnja na tržištu uz ostvarenje ciljeva poslovanja;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poslovna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koncepcija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stav preduzeća prema svojoj ulozi u privredi i društvu, a znači njegovu usmerenost na zadovoljenje potreba potrošača uz ostvarenje dobiti;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naučna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disciplina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koja se bavi izučavanjem aktivnosti koje omogućavaju efikasnost razmene i povezivanje proizvodnje i potrošnje.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63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31259"/>
            <a:ext cx="10601325" cy="521241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miks (4P): </a:t>
            </a:r>
          </a:p>
          <a:p>
            <a:pPr marL="80645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(product),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645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(price),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645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promocija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(promotion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  <a:p>
            <a:pPr marL="80645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distribucija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(place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Sva četiri elementa marketing miksa su podjednako važna, kao i njihova međusobna kombinacija. </a:t>
            </a:r>
          </a:p>
          <a:p>
            <a:pPr marL="806450" indent="-457200" algn="just" defTabSz="45085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927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13658"/>
            <a:ext cx="10601325" cy="5330019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cenama na nivou federacije odlučuju: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Savezno izvršno veće,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Privredna komora Jugoslavije,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Ostale zainteresovane organizacije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Radni ljudi odlučuju o bitnim pitanjima svog društveno-ekonomskog položaja.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Iako je pomenutim sistemskim rešenjima propagirana veća samostalnost preduzeća, država je i dalje zadržala kontrolu cena.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 o osnovama sistema cena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usvojen je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1980. godine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 njegova primena je otpočela naredne godine - prenosi se obrazovanje cena na OUR.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postupak obrazovanja cena uključeni su: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sindikati, privredne komore, udruženja potrošača,…</a:t>
            </a: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-280921" y="552275"/>
            <a:ext cx="10724803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91. </a:t>
            </a:r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FUNKCIJE MARKETINGA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667435"/>
            <a:ext cx="10601325" cy="487624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kao složeni proces sastoji se iz niza međusobno povezanih aktivnosti usmerenim na zadovoljenje potrba potrošača uz ostvarivanje profita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Funkcije marketinga: </a:t>
            </a:r>
            <a:endParaRPr lang="sr-Latn-CS" sz="28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marketinga,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Planiranje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proizvoda,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Prodaja i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distribucija, 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Ekonomska propaganda i unapređenje prodaje.</a:t>
            </a:r>
          </a:p>
        </p:txBody>
      </p:sp>
    </p:spTree>
    <p:extLst>
      <p:ext uri="{BB962C8B-B14F-4D97-AF65-F5344CB8AC3E}">
        <p14:creationId xmlns:p14="http://schemas.microsoft.com/office/powerpoint/2010/main" val="224580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96788"/>
            <a:ext cx="10601325" cy="5346889"/>
          </a:xfrm>
        </p:spPr>
        <p:txBody>
          <a:bodyPr>
            <a:normAutofit fontScale="85000"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 marketinga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skup aktivnosti kojim se obezbeđuju odgovarajući podaci odnosno informacije za donošenje kvalitetnih odluka u oblasti marketinga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 tržišta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uža oblast i obuhvata prikupljanje informacija o tržištu. 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 marketinga se sastoji iz: 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mogućnosti na tržištu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(istraživanje tržišnog potencijala i učešća na tržištu i analiza i predviđanje prodaje),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(istraživanje linije proizvoda i pojedinačnog proizvoda),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promocije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(istraživanje privredne propagande i prodaje ličnim kontaktom),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distribucije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(istraživanje lokacije i cena).</a:t>
            </a:r>
          </a:p>
        </p:txBody>
      </p:sp>
    </p:spTree>
    <p:extLst>
      <p:ext uri="{BB962C8B-B14F-4D97-AF65-F5344CB8AC3E}">
        <p14:creationId xmlns:p14="http://schemas.microsoft.com/office/powerpoint/2010/main" val="49021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-280921" y="552275"/>
            <a:ext cx="10724803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92. </a:t>
            </a:r>
            <a:r>
              <a:rPr lang="sr-Latn-R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PLANIRANJE PROIZVODA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46412"/>
            <a:ext cx="10601325" cy="499726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 spada u osnovne instrumente marketing miksa i jedno od najsloženijih područija marketinga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Planiranje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složen proces i sastoji se iz brojnih aktivnosti od ideje o novom proizvodu, preko njegove komercijalizacije, do povlačenja sa tržišta. 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adovezuje se na prethodnu funkciju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Planiranje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proizvoda prati čitav životni vek proizvoda.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600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96788"/>
            <a:ext cx="10601325" cy="5346889"/>
          </a:xfrm>
        </p:spPr>
        <p:txBody>
          <a:bodyPr>
            <a:normAutofit fontScale="85000"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Tokom svog životnog ciklusa svaki proizvod prolazi kroz određene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faze: 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Faza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uvođenja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Nakon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istraživanja tržišta i razvoja novog proizvoda, izbacuje se nov proizvod na tržište. Osnovni cilj marketing aktivnosti u ovoj fazi su da se ostvari odgovarajuće pozicioniranje na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tržištu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Faza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rasta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Otpočinje sa prihvatanjem proizvoda od strane potrošača.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aktivnost usmerena na povećanje tržišnog učešća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Faza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zrelosti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Proizvod dostiže kulminaciju u svom razvoju.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Marketing aktivnostima podružava se ova faza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time dobiti na vremenu za uvođenje novog proizvoda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Faza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opadanja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Novi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proizvodi konkurenata sve više ugrožavaju prodaju datog proizvoda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prodaja naglo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opada.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216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71361" y="431252"/>
            <a:ext cx="10724803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Ekonomski efekti po fazama životnog ciklusa proizvoda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8074" y="1787672"/>
            <a:ext cx="8140642" cy="47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50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96788"/>
            <a:ext cx="10601325" cy="5346889"/>
          </a:xfrm>
        </p:spPr>
        <p:txBody>
          <a:bodyPr>
            <a:normAutofit fontScale="77500" lnSpcReduction="2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proizvoda koja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obuhvata: 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Lansiranje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novog proizvoda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Razvoj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novog proizvoda sastoji se iz nekoliko faza: prikupljanje ideja za nov proizvod, razmatranje ideja i izbor ideje, analiza tržišta za nov proizvod, analiza faktora proizvodnje, analizafinansijskih pokazatelja inovacije, razvoj proizvoda, testiranje proizvoda, lansiranje novog proizvoda, komercijalizacija i kontrola efikasnosti procesa planiranja i razvoja novog proizvoda.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Modifikovanje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novog proizvoda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Usavršavanje i prilagođavanje proizvoda novoizraženim zahtevima i potrebama potrošača.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Kako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 se izvršila modifikacija treba sagledati: stanje postojećeg proizvoda na tržištu, nove zahteve potrošača, stanje konkurencije, mogućnosti usavršavanja proizvoda, ekonomsku opravdanost modifikacije i slično.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Odstranjenje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zastarelih proizvoda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Kada prodaja počne da opada, pa prihodi ne mogu da pokriju rashode proizvod treba povući sa tržišta i izbaciti iz asortimana.</a:t>
            </a:r>
          </a:p>
        </p:txBody>
      </p:sp>
    </p:spTree>
    <p:extLst>
      <p:ext uri="{BB962C8B-B14F-4D97-AF65-F5344CB8AC3E}">
        <p14:creationId xmlns:p14="http://schemas.microsoft.com/office/powerpoint/2010/main" val="109745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-280921" y="552275"/>
            <a:ext cx="10724803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92. PRODAJA I DISTRIBUCIJA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46412"/>
            <a:ext cx="10601325" cy="4997265"/>
          </a:xfrm>
        </p:spPr>
        <p:txBody>
          <a:bodyPr>
            <a:normAutofit fontScale="92500"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Prodaja i distribucija omogućavaju kretanje proizvoda od proizvođača do potrošača. 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Prodajna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sastoji u formulisanju ciljeva prodaje, principa prodaje i sredstava da se postavljeni ciljevi ostvare.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Uloga i sadržina ove funkcije se vremenom menjala. 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Distribucija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obezbeđuje prenos robe od proizvođača do potrošača, koje može da se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odvija raznim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kanalima. 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Vrste distribucije prema kanalima distribucije:</a:t>
            </a:r>
            <a:endParaRPr lang="sr-Latn-CS" sz="28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170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direktna distribucija,</a:t>
            </a:r>
          </a:p>
          <a:p>
            <a:pPr marL="90170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indirektna distribucija.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194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46412"/>
            <a:ext cx="10601325" cy="499726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Načini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distribucije:</a:t>
            </a:r>
          </a:p>
          <a:p>
            <a:pPr marL="90170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ekstenzivna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distribucija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zasniva se na širokom asortimanu i velikom prodajnih objekata (roba široke potrošnje);</a:t>
            </a:r>
          </a:p>
          <a:p>
            <a:pPr marL="90170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selektivna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distribucija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prodaja se vrši na odabranim područijima i u poznatim maloprodajnim radnjama;</a:t>
            </a:r>
          </a:p>
          <a:p>
            <a:pPr marL="90170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ekskluzivna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distribucija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prodaja se vrši na određenim područijima u ekskluzivnim agencijama.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739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43000" y="135417"/>
            <a:ext cx="10724803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</a:t>
            </a:r>
            <a:r>
              <a:rPr lang="sr-Latn-R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EKONOMSKA PROPAGANDA I UNAPREĐENJE PRODAJE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46412"/>
            <a:ext cx="10601325" cy="4997265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Ekonomska propaganda je jedan od oblika komuniciranja sa subjektima u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okruženju, sa ciljem upoznavanja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potrošača sa proizvodima i uslugama i njihovim svojstvima, kako bi se proširio krug potrošača i obezbedila masovna potrošnja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soba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kojoj je upućena informacija tokom procesa komuniciranja prolazi kroz pet faza: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nepoznavanje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prisutnosti proizvoda i usluge i njihove namene,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upoznavanje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 proizvodima i uslugama i njihovim karakteristikama, 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shvatanje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proizvodu i usluzi,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uveravanje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dobrim i lošim stranama tj. zauzimanje stava o proizvodu,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delovanje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ili nedelovanje u skladu sa zauzetim stavom.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299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96788"/>
            <a:ext cx="10601325" cy="5346889"/>
          </a:xfrm>
        </p:spPr>
        <p:txBody>
          <a:bodyPr>
            <a:normAutofit fontScale="92500" lnSpcReduction="2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Upravljanje ekonomskom propagandom obuhvata: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analizu tržišta, utvrđivanje ciljeva ekonomske propagande, obezbeđivanje sredstava za ostvarenje utvrđenih ciljeva, sagledavanje troškova, izbor medija, definisanje sadržine propagandne poruke,  ocena efektivnosti ekonomske propagande i slično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Uspeh ekonomske propagande zavisi od uvažavanja sledećih principa: 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istinitosti</a:t>
            </a: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objektivnosti</a:t>
            </a: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privlačnosti</a:t>
            </a: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blagovremenosti</a:t>
            </a: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98107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ekonomičnosti </a:t>
            </a: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sl</a:t>
            </a: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66725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it-IT" sz="28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178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13658"/>
            <a:ext cx="10601325" cy="533001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Tokom same primene ovog zakona javili su se brojni makroekonomski problemi (prevashodno rast inflacije), pa je država ponovo prešla na kontrolu cena.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Dugoročni program stabilizacije 1982. godine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veće uvažavanje tržišnih zakonitosti i veća samostalnost OUR-a, antinfalcione mere (kontrola cena)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 o sistemu društvene kontrole cena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usvojen je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1984. godine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radnici odlučuju o cenama, a cene se obrazuju na osnovu tržišnih zakonitosti.</a:t>
            </a: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411941"/>
            <a:ext cx="10601325" cy="5131736"/>
          </a:xfrm>
        </p:spPr>
        <p:txBody>
          <a:bodyPr>
            <a:normAutofit fontScale="92500" lnSpcReduction="2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Danas se za ekonomsku propagandu izdvajaju značajna sredstva, a u razvijenim zemljama postoje i posebne specijalizovane agencije koje se bave  ekonomskom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propagandom.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Unapređenje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prodaje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obuhvata aktivnosti koje imaju propagandni karakter i imaju za cilj uvećanje prodaje, a mogu se svrstati u tri grupe:</a:t>
            </a:r>
          </a:p>
          <a:p>
            <a:pPr marL="90170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stimulacija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kupaca: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popusti,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bonifikacije,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odloženo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plaćanje;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170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podsticanje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potrošača: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besplatni uzorci, prodaja po povlašćenim cenama,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premije;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170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prezentiranje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robe: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isticanje robe, označavanje prodajnih cena, razni natpisi.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it-IT" sz="28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956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349" y="1553101"/>
            <a:ext cx="4753955" cy="4457754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303" y="1553101"/>
            <a:ext cx="4972101" cy="4457754"/>
          </a:xfrm>
        </p:spPr>
      </p:pic>
    </p:spTree>
    <p:extLst>
      <p:ext uri="{BB962C8B-B14F-4D97-AF65-F5344CB8AC3E}">
        <p14:creationId xmlns:p14="http://schemas.microsoft.com/office/powerpoint/2010/main" val="200908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212" y="1367117"/>
            <a:ext cx="4360320" cy="4681453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532" y="1367116"/>
            <a:ext cx="4140547" cy="4681453"/>
          </a:xfrm>
        </p:spPr>
      </p:pic>
    </p:spTree>
    <p:extLst>
      <p:ext uri="{BB962C8B-B14F-4D97-AF65-F5344CB8AC3E}">
        <p14:creationId xmlns:p14="http://schemas.microsoft.com/office/powerpoint/2010/main" val="375814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143000" y="1196788"/>
                <a:ext cx="10601325" cy="5346889"/>
              </a:xfrm>
            </p:spPr>
            <p:txBody>
              <a:bodyPr>
                <a:normAutofit fontScale="77500" lnSpcReduction="20000"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sr-Latn-CS" sz="28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Merenje </a:t>
                </a:r>
                <a:r>
                  <a:rPr lang="sr-Latn-C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efektivnosti ekonomske propagande </a:t>
                </a:r>
                <a:r>
                  <a:rPr lang="sr-Latn-CS" sz="28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se </a:t>
                </a:r>
                <a:r>
                  <a:rPr lang="sr-Latn-C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vrši putem sledećeg </a:t>
                </a:r>
                <a:r>
                  <a:rPr lang="sr-Latn-CS" sz="28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obrasca</a:t>
                </a:r>
                <a:r>
                  <a:rPr lang="sr-Latn-CS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: </a:t>
                </a:r>
              </a:p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14:m>
                  <m:oMath xmlns:m="http://schemas.openxmlformats.org/officeDocument/2006/math">
                    <m:r>
                      <a:rPr lang="sr-Latn-CS" sz="2800" i="1">
                        <a:latin typeface="Cambria Math" panose="02040503050406030204" pitchFamily="18" charset="0"/>
                      </a:rPr>
                      <m:t>𝐸𝑒</m:t>
                    </m:r>
                    <m:r>
                      <a:rPr lang="sr-Latn-CS" sz="2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sr-Latn-CS" sz="2800" i="1">
                            <a:latin typeface="Cambria Math" panose="02040503050406030204" pitchFamily="18" charset="0"/>
                          </a:rPr>
                          <m:t>𝑃𝑜</m:t>
                        </m:r>
                        <m:r>
                          <a:rPr lang="sr-Latn-CS" sz="2800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sr-Latn-CS" sz="28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sr-Latn-CS" sz="2800" i="1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sr-Latn-CS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sr-Latn-CS" sz="2800" i="1"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sr-Latn-CS" sz="28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sr-Latn-CS" sz="2800" i="1">
                        <a:latin typeface="Cambria Math" panose="02040503050406030204" pitchFamily="18" charset="0"/>
                      </a:rPr>
                      <m:t>∗</m:t>
                    </m:r>
                    <m:f>
                      <m:fPr>
                        <m:ctrlPr>
                          <a:rPr lang="en-US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sr-Latn-CS" sz="2800" i="1">
                            <a:latin typeface="Cambria Math" panose="02040503050406030204" pitchFamily="18" charset="0"/>
                          </a:rPr>
                          <m:t>𝑅𝑐</m:t>
                        </m:r>
                      </m:num>
                      <m:den>
                        <m:r>
                          <a:rPr lang="sr-Latn-CS" sz="28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sr-Latn-CS" sz="28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sr-Latn-CS" sz="2800" i="1">
                        <a:latin typeface="Cambria Math" panose="02040503050406030204" pitchFamily="18" charset="0"/>
                      </a:rPr>
                      <m:t>𝑇𝑟</m:t>
                    </m:r>
                  </m:oMath>
                </a14:m>
                <a:endParaRPr lang="sr-Latn-RS" sz="2800" dirty="0" smtClean="0"/>
              </a:p>
              <a:p>
                <a:pPr marL="363538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sr-Latn-C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Ee</a:t>
                </a:r>
                <a:r>
                  <a:rPr lang="sr-Latn-C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ekonomska efektivnost,</a:t>
                </a:r>
              </a:p>
              <a:p>
                <a:pPr marL="363538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sr-Latn-C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</a:t>
                </a:r>
                <a:r>
                  <a:rPr lang="sr-Latn-C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promet u baznom periodu (pre delovanja ekonomske propagande,</a:t>
                </a:r>
              </a:p>
              <a:p>
                <a:pPr marL="363538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sr-Latn-C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</a:t>
                </a:r>
                <a:r>
                  <a:rPr lang="sr-Latn-C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uvećanje obima prometa tokom delovanja ekonomske propagande,</a:t>
                </a:r>
              </a:p>
              <a:p>
                <a:pPr marL="363538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sr-Latn-C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sr-Latn-C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vreme trajanja ekonomske propagande,</a:t>
                </a:r>
              </a:p>
              <a:p>
                <a:pPr marL="363538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sr-Latn-C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Rc</a:t>
                </a:r>
                <a:r>
                  <a:rPr lang="sr-Latn-C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procenat razlike u ceni,</a:t>
                </a:r>
              </a:p>
              <a:p>
                <a:pPr marL="363538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sr-Latn-C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Tr</a:t>
                </a:r>
                <a:r>
                  <a:rPr lang="sr-Latn-C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troškovi ekonomske propagnade.</a:t>
                </a:r>
              </a:p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Pozitivni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efekti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se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ostvaruju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kada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je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razlika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u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ceni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od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uvećanog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prometa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veća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od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troškova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ekonomske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en-US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propagande</a:t>
                </a:r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.</a:t>
                </a:r>
                <a:endParaRPr lang="sr-Latn-CS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466725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:endParaRPr lang="it-IT" sz="28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1196788"/>
                <a:ext cx="10601325" cy="5346889"/>
              </a:xfrm>
              <a:blipFill rotWithShape="0">
                <a:blip r:embed="rId2"/>
                <a:stretch>
                  <a:fillRect l="-748" t="-2052" r="-9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635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96788"/>
            <a:ext cx="10601325" cy="534688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 delovanja ekonomske propagande je različit u različitim fazama životnog ciklusa.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Propagandne poruke upućuju se potrošačima putem raznih medija: štampa, televizija, radio, svetleće reklame, panoi, letci, internet i sl. 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Kako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 se ostvario najbolji efekat potrebno je izabrati odgovarajući medija miks.</a:t>
            </a:r>
          </a:p>
          <a:p>
            <a:pPr marL="466725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it-IT" sz="28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096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43000" y="135417"/>
            <a:ext cx="10724803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94. PROFITABILNOST – OSNOVNI PRINCIP TRŽIŠNOG POSLOVANJA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46412"/>
            <a:ext cx="10601325" cy="4997265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administrativnom periodu država je preuzimala svu zaradu preduzeća.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perioda samoupravnog razvoja uvodi se dohodak kao osnovni </a:t>
            </a:r>
            <a:r>
              <a:rPr lang="sr-Latn-C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 </a:t>
            </a:r>
            <a:r>
              <a:rPr lang="sr-Latn-C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poslovanja</a:t>
            </a:r>
            <a:r>
              <a:rPr lang="sr-Latn-C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C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sr-Latn-C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razlika između ukupnog prihoda i troškova materijalne </a:t>
            </a:r>
            <a:r>
              <a:rPr lang="sr-Latn-C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reprodukcije, </a:t>
            </a:r>
            <a:r>
              <a:rPr lang="sr-Latn-C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bez troškova radne </a:t>
            </a:r>
            <a:r>
              <a:rPr lang="sr-Latn-C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snage.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 početkom tranzicije osnovni motiv poslovanja privrednih subjekata je dobit.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Dobit je pozitivna razlika između ukupnih prihoda i ukupnih rashoda.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Ukupni prihod – pojam i vrste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Ukupni rashod – pojam i vrste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Privredni subjekti u savremenim uslovima samostalno raspolažu ostvarenom dobiti.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550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13658"/>
            <a:ext cx="10601325" cy="533001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Mere koje državni organi mogu preduzeti su: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Maksimiziranje cena,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Određivanje načina formiranja cena,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Davanje saglasnosti na cene,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Zadržavanje cena na određenom nivou,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Vraćanje cena na određeni nivo, 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Utvrđivanje iznosa za pokriće troškova prometa,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Obaveza obaveštavanja o promenama cena.</a:t>
            </a: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79913"/>
            <a:ext cx="10601325" cy="516376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Loša ekonomska situacija onemogućila je adekvatnu primenu ovog zakona.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Nakon 1985. godine državni organi su doneli niz mera u cilju zaustavljanja rasta cena i prelaska na tržišni način privređivanja.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Sprovedene su određene tržišno-orijentisane reforme pre nego u ostalim tranzicionim privredama.</a:t>
            </a: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67197" y="350569"/>
            <a:ext cx="10724803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89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OSNOVNE KARAKTERISTIKE TRŽIŠTA I POLITIKE CENA U SAVREMENIM USLOVIMA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729047"/>
            <a:ext cx="10601325" cy="481463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Ovaj period počinje izmenom </a:t>
            </a: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stava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usvajanjem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Zakona o preduzećima 1988. godine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Inflacija postaje sve značajniji problem privrede (najveća stopa inflacije u Evopi 1240% u 1989. godini) i javljala se u različitim oblicima.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Nisu bili stvoreni osnovni preduslovi za prelazak na tržišni način privredđivanja (neravnoteža ponude i tražnje, odsustvo konkurencije, spoljnotrgovinska ograničenja, nespremnost preduzeća na takav način poslovanja,…).</a:t>
            </a: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13411"/>
            <a:ext cx="10601325" cy="5230266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Talas liberalizacije 1988. godine doveo je do vrtoglavog rasta cena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Zaustavljanje rasta cena izvršeno je putem mera kontrole cena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Krajem 1989. godine donet je Novi Zakon o sistemu društvene kontrole cena - privredni subjekti slobodno formiraju cene osim u sektoru elektroprivrede, železničkog i PTT saobraćaja i sl.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Mere direktne kontrole cena mogu se primenjivati samo u izuzetnim slučajevima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None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13411"/>
            <a:ext cx="10601325" cy="5230266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Brojni poitički faktori uticali su negativno na privredu (raspad SFRJ, rat u Bosni i Hercegovini, sankcije,…), pa ni mere direkne kontrole cena nisu pomogle u borbi protiv inflacije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Hiperinflacija 1993. godine potpuno je razorila privredu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None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politik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40982" y="581343"/>
            <a:ext cx="5053635" cy="5828056"/>
          </a:xfrm>
        </p:spPr>
      </p:pic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1232</TotalTime>
  <Words>1986</Words>
  <Application>Microsoft Office PowerPoint</Application>
  <PresentationFormat>Custom</PresentationFormat>
  <Paragraphs>152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Wisp</vt:lpstr>
      <vt:lpstr>88. OSNOVNE KARAKTERISTIKE TRŽIŠTA I POLITIKE CENA U PERIODU DOGOVORNE EKONOMIJE</vt:lpstr>
      <vt:lpstr>PowerPoint Presentation</vt:lpstr>
      <vt:lpstr>PowerPoint Presentation</vt:lpstr>
      <vt:lpstr>PowerPoint Presentation</vt:lpstr>
      <vt:lpstr>PowerPoint Presentation</vt:lpstr>
      <vt:lpstr>89. OSNOVNE KARAKTERISTIKE TRŽIŠTA I POLITIKE CENA U SAVREMENIM USLOVIMA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90. MARKETING U USLOVIMA TRŽIŠNOG POSLOVANJA - POJAM I RAZVOJ</vt:lpstr>
      <vt:lpstr>PowerPoint Presentation</vt:lpstr>
      <vt:lpstr>PowerPoint Presentation</vt:lpstr>
      <vt:lpstr>PowerPoint Presentation</vt:lpstr>
      <vt:lpstr>PowerPoint Presentation</vt:lpstr>
      <vt:lpstr>91. FUNKCIJE MARKETINGA</vt:lpstr>
      <vt:lpstr>PowerPoint Presentation</vt:lpstr>
      <vt:lpstr>92. PLANIRANJE PROIZVODA</vt:lpstr>
      <vt:lpstr>PowerPoint Presentation</vt:lpstr>
      <vt:lpstr>Ekonomski efekti po fazama životnog ciklusa proizvoda</vt:lpstr>
      <vt:lpstr>PowerPoint Presentation</vt:lpstr>
      <vt:lpstr>92. PRODAJA I DISTRIBUCIJA</vt:lpstr>
      <vt:lpstr>PowerPoint Presentation</vt:lpstr>
      <vt:lpstr>93. EKONOMSKA PROPAGANDA I UNAPREĐENJE PRODAJE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94. PROFITABILNOST – OSNOVNI PRINCIP TRŽIŠNOG POSLOVANJA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</dc:title>
  <dc:creator>Aleksandra</dc:creator>
  <cp:lastModifiedBy>Milena</cp:lastModifiedBy>
  <cp:revision>123</cp:revision>
  <dcterms:created xsi:type="dcterms:W3CDTF">2017-02-13T11:42:59Z</dcterms:created>
  <dcterms:modified xsi:type="dcterms:W3CDTF">2017-05-24T08:37:57Z</dcterms:modified>
</cp:coreProperties>
</file>