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  <p:sldId id="286" r:id="rId20"/>
    <p:sldId id="287" r:id="rId21"/>
    <p:sldId id="288" r:id="rId22"/>
    <p:sldId id="289" r:id="rId23"/>
    <p:sldId id="290" r:id="rId24"/>
    <p:sldId id="291" r:id="rId25"/>
    <p:sldId id="292" r:id="rId26"/>
    <p:sldId id="293" r:id="rId27"/>
    <p:sldId id="294" r:id="rId28"/>
    <p:sldId id="295" r:id="rId29"/>
    <p:sldId id="296" r:id="rId30"/>
    <p:sldId id="297" r:id="rId31"/>
    <p:sldId id="298" r:id="rId32"/>
    <p:sldId id="299" r:id="rId33"/>
    <p:sldId id="300" r:id="rId34"/>
    <p:sldId id="301" r:id="rId35"/>
    <p:sldId id="302" r:id="rId36"/>
    <p:sldId id="304" r:id="rId37"/>
    <p:sldId id="303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75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438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677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050686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4952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47768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1284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4032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4291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1404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9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664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037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9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5655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478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603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  <a:solidFill>
            <a:schemeClr val="accent1">
              <a:lumMod val="75000"/>
              <a:alpha val="40000"/>
            </a:schemeClr>
          </a:solidFill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0"/>
            <a:ext cx="2356674" cy="6853283"/>
            <a:chOff x="6627813" y="195452"/>
            <a:chExt cx="1952625" cy="5678299"/>
          </a:xfrm>
          <a:solidFill>
            <a:schemeClr val="accent1"/>
          </a:solidFill>
        </p:grpSpPr>
        <p:sp>
          <p:nvSpPr>
            <p:cNvPr id="11" name="Freeform 27"/>
            <p:cNvSpPr/>
            <p:nvPr/>
          </p:nvSpPr>
          <p:spPr bwMode="auto">
            <a:xfrm>
              <a:off x="6627813" y="19545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grpFill/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713C93-E815-403B-964A-696B236B5511}" type="datetimeFigureOut">
              <a:rPr lang="en-US" smtClean="0"/>
              <a:pPr/>
              <a:t>4/11/2017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7CD55D-8070-4B9F-941F-673F9DEF7AC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48731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  <p:sldLayoutId id="2147483888" r:id="rId12"/>
    <p:sldLayoutId id="2147483889" r:id="rId13"/>
    <p:sldLayoutId id="2147483890" r:id="rId14"/>
    <p:sldLayoutId id="2147483891" r:id="rId15"/>
    <p:sldLayoutId id="214748389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600201" y="46694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46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C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VREDNOSTI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 vrednosti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je osnovni i najvažniji zakon proizvodnje i raspodele u sistemu robne privrede. Važi u svim istorijskim oblicima robne proizvodnje, a izražava veze između rada, vrednosti i cene.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Funkcije zakona vrednosti: 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Reguliše ekonomske odnose između privrednih subjekata, 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Svodi individualno radno vreme na društveno potrebno, 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Determiniše veličinu vrednosti robe.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 fontScale="925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zavisnosti od toga kako se utvrđuje, valutni ili devizni kurs može biti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fiksni,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fluktuirajući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plivajući).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Značaj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valutnog ili deviznog kursaje u tome što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omogućava:</a:t>
            </a:r>
          </a:p>
          <a:p>
            <a:pPr marL="107156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preračunavanje domaćih cena u inostrane 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obrnuto, </a:t>
            </a:r>
          </a:p>
          <a:p>
            <a:pPr marL="107156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obračunavanje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svih vrsta međunarodnih transakcija u inostranoj valuti,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156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brojne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komparativne analize određene privrede sa drugim privredama  i slično.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0434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600201" y="46694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TRGOVINSKI I PLATNI BILANS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Trgovinski bilans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odnos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između ukupnog izvoza i uvoza jedne zemlje u određenom vremenskom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periodu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zavisnosti od odnosa uvoza i izvoza, trgovinski bilans može biti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aktivan,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pasivan,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uravnotežen.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9988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Platni 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bilans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pregled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svih ekonomskih transakcija koje jedna zemlja ima sa inostranstvom u određenom vremenskom periodu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zavisnosti od odnosa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priliva i odliva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platni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bilans može biti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aktivan,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pasivan,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uravnotežen.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38604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Platni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bilans se sastoji od tri podbilansa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v-S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tekućeg 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bilansa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– čine ga 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trgovinski </a:t>
            </a:r>
            <a:r>
              <a:rPr lang="sv-S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bilans, bilans usluga i bilans jednostranih 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transfera,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kapitalnog bilansa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prati kretanje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 tj. 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stran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ih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direktn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ih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investicij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a,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t-IT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portfolio 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investicij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sv-S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bankarskog </a:t>
            </a:r>
            <a:r>
              <a:rPr lang="sv-S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 u vidu kredita i 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depozita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bilansa </a:t>
            </a:r>
            <a:r>
              <a:rPr lang="sv-SE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monetarnih 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rezervi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</a:t>
            </a:r>
            <a:r>
              <a:rPr lang="it-IT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zlato, devize i 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it-IT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MMF-a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sv-SE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386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66739" y="595085"/>
            <a:ext cx="6293375" cy="5942716"/>
          </a:xfrm>
          <a:prstGeom prst="rect">
            <a:avLst/>
          </a:prstGeom>
          <a:solidFill>
            <a:schemeClr val="tx1"/>
          </a:solidFill>
        </p:spPr>
      </p:pic>
    </p:spTree>
    <p:extLst>
      <p:ext uri="{BB962C8B-B14F-4D97-AF65-F5344CB8AC3E}">
        <p14:creationId xmlns:p14="http://schemas.microsoft.com/office/powerpoint/2010/main" val="307861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3" y="400562"/>
            <a:ext cx="10720387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49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DEVALVACIJA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REVALVACIJA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APRESIJACIJA I DEPRESIJACIJA DEVIZNOG KURSA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633928"/>
            <a:ext cx="10601325" cy="4909749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Devalvacija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zakonska mera države kojom se paritet domaće valute određuje na </a:t>
            </a:r>
            <a:r>
              <a:rPr lang="vi-VN" sz="28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nižem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odnosu na standard (zlato ili neku konvertibilnu valutu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evalvacija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zakonska mera države kojom se paritet domaće valute određuje na </a:t>
            </a:r>
            <a:r>
              <a:rPr lang="sr-Latn-RS" sz="2800" b="1" i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višem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nivou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odnosu na standard (zlato ili neku konvertibilnu valutu).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savremenim uslovima poslovanja često se dešava da pojedine moćne interesne grupe utiču na monetarne vlasti da vrše promene valutnog ili deviznog kursa.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4991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promene deviznog kursa dolazi i usled stanja na deviznom tržištu:</a:t>
            </a:r>
            <a:endParaRPr lang="vi-VN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depresijacija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smanjenje vrednosti nacionalne valute u odnosu na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apresijacija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povećanje vrednosti nacionalne valute u odnosu na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standard.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33526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50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PROFIT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Profit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deo novostvorene vrednosti koji prisvaja kapitalista kao vlasnik sredstava za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proizvodnju.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Vrednost robe u kapitalističkoj robnoj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proizvodnji: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 = C + V + m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Višak vrednosti (m)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deo novostvorene vrednosti koju radna snaga proizvede preko sopstvene vrednosti.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tom smislu,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radno vreme radnika se sastoji iz dva dela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potebnog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radnog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vremena,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višak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radnog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vremena.</a:t>
            </a:r>
          </a:p>
        </p:txBody>
      </p:sp>
    </p:spTree>
    <p:extLst>
      <p:ext uri="{BB962C8B-B14F-4D97-AF65-F5344CB8AC3E}">
        <p14:creationId xmlns:p14="http://schemas.microsoft.com/office/powerpoint/2010/main" val="16678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143000" y="1335314"/>
                <a:ext cx="10601325" cy="5208363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r-Latn-R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Masa viška vrednosti</a:t>
                </a:r>
              </a:p>
              <a:p>
                <a:pPr marL="539750" indent="0" algn="just">
                  <a:lnSpc>
                    <a:spcPct val="115000"/>
                  </a:lnSpc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2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sr-Latn-CS" sz="32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𝒎</m:t>
                          </m:r>
                        </m:e>
                        <m:sup>
                          <m:r>
                            <a:rPr lang="sr-Latn-CS" sz="32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r>
                        <a:rPr lang="sr-Latn-CS" sz="32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32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sr-Latn-CS" sz="32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𝒎</m:t>
                          </m:r>
                        </m:num>
                        <m:den>
                          <m:r>
                            <a:rPr lang="sr-Latn-CS" sz="32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𝑽</m:t>
                          </m:r>
                        </m:den>
                      </m:f>
                      <m:r>
                        <a:rPr lang="sr-Latn-CS" sz="32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sr-Latn-CS" sz="32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𝟏𝟎𝟎</m:t>
                      </m:r>
                    </m:oMath>
                  </m:oMathPara>
                </a14:m>
                <a:endParaRPr lang="en-US" sz="28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457200" indent="-457200"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r-Latn-R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Profitna stopa </a:t>
                </a:r>
                <a:r>
                  <a:rPr lang="sr-Latn-RS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pokazuje stepen oplodnje uloženog kapitala kapitalističkog preduzeća na osnovu rezultata poslovanja potvrđenih na tržištu. </a:t>
                </a:r>
                <a:endParaRPr lang="sr-Latn-RS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53975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 xmlns:m="http://schemas.openxmlformats.org/officeDocument/2006/math">
                    <m:r>
                      <a:rPr lang="sr-Latn-CS" sz="3600" b="1" i="1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𝒑</m:t>
                    </m:r>
                    <m:sSup>
                      <m:sSupPr>
                        <m:ctrlPr>
                          <a:rPr lang="en-U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𝒇</m:t>
                        </m:r>
                      </m:e>
                      <m:sup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sr-Latn-CS" sz="36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= </m:t>
                    </m:r>
                    <m:f>
                      <m:fPr>
                        <m:ctrlPr>
                          <a:rPr lang="en-U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𝒎</m:t>
                        </m:r>
                      </m:num>
                      <m:den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  <m:r>
                      <a:rPr lang="sr-Latn-CS" sz="36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∗</m:t>
                    </m:r>
                    <m:r>
                      <a:rPr lang="sr-Latn-CS" sz="36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rPr>
                      <m:t>𝟏𝟎𝟎</m:t>
                    </m:r>
                  </m:oMath>
                </a14:m>
                <a:r>
                  <a:rPr lang="sr-Latn-RS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ili </a:t>
                </a:r>
                <a14:m>
                  <m:oMath xmlns:m="http://schemas.openxmlformats.org/officeDocument/2006/math">
                    <m:r>
                      <a:rPr lang="sr-Latn-CS" sz="36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𝒑</m:t>
                    </m:r>
                    <m:sSup>
                      <m:sSupPr>
                        <m:ctrlPr>
                          <a:rPr lang="en-U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e>
                      <m:sup>
                        <m:r>
                          <a:rPr lang="en-U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′</m:t>
                        </m:r>
                      </m:sup>
                    </m:sSup>
                    <m:r>
                      <a:rPr lang="en-US" sz="3600" b="1" i="1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𝒑𝒇</m:t>
                        </m:r>
                      </m:num>
                      <m:den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𝑪</m:t>
                        </m:r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sr-Latn-CS" sz="3600" b="1" i="1"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𝑽</m:t>
                        </m:r>
                      </m:den>
                    </m:f>
                  </m:oMath>
                </a14:m>
                <a:endParaRPr lang="sr-Latn-RS" sz="36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1335314"/>
                <a:ext cx="10601325" cy="5208363"/>
              </a:xfrm>
              <a:blipFill rotWithShape="0">
                <a:blip r:embed="rId2"/>
                <a:stretch>
                  <a:fillRect l="-1150" t="-1288" r="-149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9435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143000" y="1109272"/>
                <a:ext cx="10601325" cy="5434405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r-Latn-R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Primer:</a:t>
                </a: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RS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K=100000</a:t>
                </a: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:r>
                  <a:rPr lang="sr-Latn-RS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C:V=4:1=80000:20000</a:t>
                </a: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2800" b="1" i="1">
                              <a:solidFill>
                                <a:prstClr val="white">
                                  <a:lumMod val="75000"/>
                                  <a:lumOff val="25000"/>
                                </a:prst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sr-Latn-CS" sz="2800" b="1" i="1">
                              <a:solidFill>
                                <a:prstClr val="white">
                                  <a:lumMod val="75000"/>
                                  <a:lumOff val="25000"/>
                                </a:prst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𝒎</m:t>
                          </m:r>
                        </m:e>
                        <m:sup>
                          <m:r>
                            <a:rPr lang="sr-Latn-CS" sz="2800" b="1" i="1">
                              <a:solidFill>
                                <a:prstClr val="white">
                                  <a:lumMod val="75000"/>
                                  <a:lumOff val="25000"/>
                                </a:prstClr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r>
                        <a:rPr lang="sr-Latn-RS" sz="2800" b="1" i="0" smtClean="0">
                          <a:solidFill>
                            <a:prstClr val="white">
                              <a:lumMod val="75000"/>
                              <a:lumOff val="25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sr-Latn-RS" sz="2800" b="1" i="0" smtClean="0">
                          <a:solidFill>
                            <a:prstClr val="white">
                              <a:lumMod val="75000"/>
                              <a:lumOff val="25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𝟏𝟎𝟎</m:t>
                      </m:r>
                      <m:r>
                        <a:rPr lang="sr-Latn-RS" sz="2800" b="1" i="0" smtClean="0">
                          <a:solidFill>
                            <a:prstClr val="white">
                              <a:lumMod val="75000"/>
                              <a:lumOff val="25000"/>
                            </a:prst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%</m:t>
                      </m:r>
                    </m:oMath>
                  </m:oMathPara>
                </a14:m>
                <a:endParaRPr lang="sr-Latn-RS" sz="2800" b="1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0" indent="0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RS" sz="28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𝒎</m:t>
                      </m:r>
                      <m:r>
                        <a:rPr lang="sr-Latn-CS" sz="2800" b="1" i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1" i="1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sr-Latn-RS" sz="28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𝑽</m:t>
                          </m:r>
                          <m:r>
                            <a:rPr lang="sr-Latn-RS" sz="28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∗</m:t>
                          </m:r>
                          <m:sSup>
                            <m:sSupPr>
                              <m:ctrlPr>
                                <a:rPr lang="en-US" sz="2800" b="1" i="1">
                                  <a:solidFill>
                                    <a:prstClr val="white">
                                      <a:lumMod val="75000"/>
                                      <a:lumOff val="25000"/>
                                    </a:prstClr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sr-Latn-CS" sz="2800" b="1" i="1">
                                  <a:solidFill>
                                    <a:prstClr val="white">
                                      <a:lumMod val="75000"/>
                                      <a:lumOff val="25000"/>
                                    </a:prstClr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𝒎</m:t>
                              </m:r>
                            </m:e>
                            <m:sup>
                              <m:r>
                                <a:rPr lang="sr-Latn-CS" sz="2800" b="1" i="1">
                                  <a:solidFill>
                                    <a:prstClr val="white">
                                      <a:lumMod val="75000"/>
                                      <a:lumOff val="25000"/>
                                    </a:prstClr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′</m:t>
                              </m:r>
                            </m:sup>
                          </m:sSup>
                        </m:num>
                        <m:den>
                          <m:r>
                            <a:rPr lang="sr-Latn-RS" sz="2800" b="1" i="1" smtClean="0"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𝟏𝟎𝟎</m:t>
                          </m:r>
                        </m:den>
                      </m:f>
                      <m:r>
                        <a:rPr lang="sr-Latn-RS" sz="28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sr-Latn-RS" sz="2800" b="1" i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𝟐𝟎𝟎𝟎𝟎</m:t>
                      </m:r>
                    </m:oMath>
                  </m:oMathPara>
                </a14:m>
                <a:endParaRPr 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sr-Latn-CS" sz="2800" b="1" i="0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𝐩</m:t>
                      </m:r>
                      <m:sSup>
                        <m:sSup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sr-Latn-CS" sz="2800" b="1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𝐟</m:t>
                          </m:r>
                        </m:e>
                        <m:sup>
                          <m:r>
                            <a:rPr lang="sr-Latn-CS" sz="2800" b="1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′</m:t>
                          </m:r>
                        </m:sup>
                      </m:sSup>
                      <m:r>
                        <a:rPr lang="sr-Latn-CS" sz="2800" b="1" i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sz="2800" b="1" i="1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sr-Latn-CS" sz="2800" b="1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𝐦</m:t>
                          </m:r>
                        </m:num>
                        <m:den>
                          <m:r>
                            <a:rPr lang="sr-Latn-CS" sz="2800" b="1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𝐂</m:t>
                          </m:r>
                          <m:r>
                            <a:rPr lang="sr-Latn-CS" sz="2800" b="1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sr-Latn-CS" sz="2800" b="1" i="0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𝐕</m:t>
                          </m:r>
                        </m:den>
                      </m:f>
                      <m:r>
                        <a:rPr lang="sr-Latn-CS" sz="2800" b="1" i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</m:t>
                      </m:r>
                      <m:r>
                        <a:rPr lang="sr-Latn-CS" sz="2800" b="1" i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𝟏𝟎𝟎</m:t>
                      </m:r>
                      <m:r>
                        <a:rPr lang="sr-Latn-RS" sz="2800" b="1" i="0" smtClean="0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sr-Latn-RS" sz="2800" b="1" i="1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sr-Latn-RS" sz="2800" b="1" i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𝟐𝟎𝟎𝟎𝟎</m:t>
                          </m:r>
                        </m:num>
                        <m:den>
                          <m:r>
                            <a:rPr lang="sr-Latn-RS" sz="2800" b="1" i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𝟖𝟎𝟎𝟎𝟎</m:t>
                          </m:r>
                          <m:r>
                            <a:rPr lang="sr-Latn-RS" sz="2800" b="1" i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r>
                            <a:rPr lang="sr-Latn-RS" sz="2800" b="1" i="0" smtClean="0">
                              <a:effectLst/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  <m:t>𝟐𝟎𝟎𝟎𝟎</m:t>
                          </m:r>
                        </m:den>
                      </m:f>
                      <m:r>
                        <a:rPr lang="sr-Latn-RS" sz="2800" b="1" i="0" smtClean="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=</m:t>
                      </m:r>
                      <m:r>
                        <a:rPr lang="sr-Latn-RS" sz="2800" b="1" i="0" smtClean="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𝟐𝟎</m:t>
                      </m:r>
                      <m:r>
                        <a:rPr lang="sr-Latn-RS" sz="2800" b="1" i="0" smtClean="0">
                          <a:effectLst/>
                          <a:latin typeface="Cambria Math" panose="02040503050406030204" pitchFamily="18" charset="0"/>
                          <a:cs typeface="Times New Roman" panose="02020603050405020304" pitchFamily="18" charset="0"/>
                        </a:rPr>
                        <m:t>%</m:t>
                      </m:r>
                    </m:oMath>
                  </m:oMathPara>
                </a14:m>
                <a:endParaRPr lang="sr-Latn-RS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1109272"/>
                <a:ext cx="10601325" cy="5434405"/>
              </a:xfrm>
              <a:blipFill rotWithShape="0">
                <a:blip r:embed="rId2"/>
                <a:stretch>
                  <a:fillRect l="-1265" t="-134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3262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marL="357188" indent="-357188"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Društveno potrebno radno vreme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je radno vreme koje se iziskuje da se, uz prosečan nivo produktivnosti i intenzivnosti rada, proizvede bilo koja rob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a. </a:t>
            </a:r>
            <a:endParaRPr lang="vi-V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Produktivnost rada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odnosi na proizvodnost tj. stvaralačku moć rada koja ima za rezultat veću ili manju količinu proizvoda koja se proizvede za dato vreme. </a:t>
            </a:r>
            <a:endParaRPr lang="sr-Latn-C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C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Intenzivnost rada </a:t>
            </a:r>
            <a:r>
              <a:rPr lang="sr-Latn-C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stepen trošenja radne snage u jedinici vremena.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Visina profita i profitne stope zavisi od sledećih 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faktora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vi-VN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veličine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mase viška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vrednosti,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veličine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ukupnog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stepena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eksploatacije radne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snage, 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organskog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sastava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broja obrta,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ekonomije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fiksnog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kapitala. 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1847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Ekstraprofit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profit iznad prosečnog profita tj. profit koji je znatno veći u odnosu na uloženi kapital i najčešće se javlja kao rezultat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vi-V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monopolske pozicije (monopolski ekstraprofit),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tržišnih poremećaja, 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tehnoloških uslova, 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prirodnih faktora.</a:t>
            </a:r>
          </a:p>
        </p:txBody>
      </p:sp>
    </p:spTree>
    <p:extLst>
      <p:ext uri="{BB962C8B-B14F-4D97-AF65-F5344CB8AC3E}">
        <p14:creationId xmlns:p14="http://schemas.microsoft.com/office/powerpoint/2010/main" val="1833088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51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 I KAMATA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dužničko-poverilački odnos u kome zajmoprimac uzima određenu sumu novca na zajam od zajmodavca, uz obavezu da pozajmljena sredstva vrati u određenom roku sa pripadajućom 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kamatom.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Vrste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kredita: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nameni: 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krediti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osnovna sredstva,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krediti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 obrtna sredstva.</a:t>
            </a:r>
          </a:p>
        </p:txBody>
      </p:sp>
    </p:spTree>
    <p:extLst>
      <p:ext uri="{BB962C8B-B14F-4D97-AF65-F5344CB8AC3E}">
        <p14:creationId xmlns:p14="http://schemas.microsoft.com/office/powerpoint/2010/main" val="713545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obliku:</a:t>
            </a:r>
          </a:p>
          <a:p>
            <a:pPr marL="900113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novčani,</a:t>
            </a:r>
          </a:p>
          <a:p>
            <a:pPr marL="900113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robni.</a:t>
            </a:r>
          </a:p>
          <a:p>
            <a:pPr marL="363538" indent="-363538"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vremenu:</a:t>
            </a:r>
          </a:p>
          <a:p>
            <a:pPr marL="900113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kratkoročni,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srednjoročni,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dugoročni.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63538" indent="-363538"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poreklu: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domaćih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izvora,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inostranih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izvora.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978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143000" y="1109272"/>
                <a:ext cx="10601325" cy="5434405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r-Latn-R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Kamata</a:t>
                </a:r>
                <a:r>
                  <a:rPr lang="vi-VN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</a:t>
                </a:r>
                <a:r>
                  <a:rPr lang="sr-Latn-RS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je </a:t>
                </a:r>
                <a:r>
                  <a:rPr lang="vi-VN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cenu upotrebe zajmovnog kapitala</a:t>
                </a:r>
                <a:r>
                  <a:rPr lang="vi-VN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.</a:t>
                </a:r>
                <a:endParaRPr lang="sr-Latn-RS" sz="2800" b="1" dirty="0" smtClean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Kamata zavisi od sledećih faktora</a:t>
                </a:r>
                <a:r>
                  <a:rPr lang="sr-Latn-R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 </a:t>
                </a:r>
                <a:endParaRPr lang="sr-Latn-RS" sz="28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vrste kredita,</a:t>
                </a: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roka </a:t>
                </a:r>
                <a:r>
                  <a:rPr lang="pl-PL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na koji se sredstva </a:t>
                </a: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ustupaju,</a:t>
                </a:r>
                <a:endParaRPr lang="pl-PL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sredstava </a:t>
                </a:r>
                <a:r>
                  <a:rPr lang="pl-PL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obezbeđenja naplate </a:t>
                </a: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potraživanja,</a:t>
                </a:r>
                <a:endParaRPr lang="pl-PL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konkurencije </a:t>
                </a:r>
                <a:r>
                  <a:rPr lang="pl-PL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u ponudi </a:t>
                </a: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kapitala.</a:t>
                </a:r>
                <a:endParaRPr lang="pl-PL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marL="449263" indent="-449263"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800" b="1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Kamatna stopa pokazuje oplodnju zajmovnog </a:t>
                </a: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kapitala:</a:t>
                </a:r>
              </a:p>
              <a:p>
                <a:pPr marL="0" indent="0" algn="ctr">
                  <a:lnSpc>
                    <a:spcPct val="115000"/>
                  </a:lnSpc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𝑘𝑎𝑚𝑎𝑡𝑛𝑎</m:t>
                      </m:r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𝑠𝑡𝑜𝑝𝑎</m:t>
                      </m:r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𝑘𝑎𝑚𝑎𝑡𝑎</m:t>
                          </m:r>
                        </m:num>
                        <m:den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𝑝𝑜𝑧𝑎𝑗𝑚𝑙𝑗𝑒𝑛𝑖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𝑘𝑎𝑝𝑖𝑡𝑎𝑙</m:t>
                          </m:r>
                        </m:den>
                      </m:f>
                      <m:r>
                        <a:rPr lang="sr-Latn-CS" sz="2800" i="1">
                          <a:effectLst/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∗100</m:t>
                      </m:r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endParaRPr lang="pl-PL" sz="28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1109272"/>
                <a:ext cx="10601325" cy="5434405"/>
              </a:xfrm>
              <a:blipFill rotWithShape="0">
                <a:blip r:embed="rId2"/>
                <a:stretch>
                  <a:fillRect l="-1150" t="-14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42665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Vrste kamate: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načinu obračuna: 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Redovna, 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Zatezna.</a:t>
            </a:r>
          </a:p>
          <a:p>
            <a:pPr marL="363538" indent="-363538"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odnosu na inflaciju</a:t>
            </a: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egativna,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realna.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3541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35314"/>
            <a:ext cx="10601325" cy="5208363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načinu obrazovanja od strane davaoca kredita</a:t>
            </a: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Nominalna,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Efektivna.</a:t>
            </a:r>
          </a:p>
          <a:p>
            <a:pPr marL="363538" indent="-363538"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Interkalarna kamata -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kamata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koja se obračunava i naplaćuje od trenutka odobrenja kredita do početka otplaćivanja kredita (najčešće se odnosi na grejs period).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85763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1001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52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AKCIJE I DIVIDENDA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Akcija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hartija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vrednosti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koju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izdaju akcionarska društva, 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koja predstavljaja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dokaz o vlasništvu kapitala u određenom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akcionarskom društvu.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redosledu izdavanja,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akcije mogu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biti: 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osnivačke,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akcije ostalih emisija.</a:t>
            </a:r>
          </a:p>
          <a:p>
            <a:pPr marL="363538" indent="-363538"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Prema pravima koje donose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akcije mogu biti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obične,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preferencijalne.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47599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" name="Content Placeholder 10"/>
              <p:cNvSpPr>
                <a:spLocks noGrp="1"/>
              </p:cNvSpPr>
              <p:nvPr>
                <p:ph idx="1"/>
              </p:nvPr>
            </p:nvSpPr>
            <p:spPr>
              <a:xfrm>
                <a:off x="1143000" y="1335314"/>
                <a:ext cx="10601325" cy="5208363"/>
              </a:xfrm>
            </p:spPr>
            <p:txBody>
              <a:bodyPr>
                <a:normAutofit/>
              </a:bodyPr>
              <a:lstStyle/>
              <a:p>
                <a:pPr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sr-Latn-RS" sz="2800" b="1" dirty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Akcije imaju sledeće </a:t>
                </a:r>
                <a:r>
                  <a:rPr lang="sr-Latn-RS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vrednosti</a:t>
                </a:r>
                <a:r>
                  <a:rPr lang="pl-PL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:</a:t>
                </a: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nominalnu,</a:t>
                </a:r>
              </a:p>
              <a:p>
                <a:pPr marL="900113" indent="-514350" algn="just">
                  <a:spcBef>
                    <a:spcPts val="0"/>
                  </a:spcBef>
                  <a:spcAft>
                    <a:spcPts val="1200"/>
                  </a:spcAft>
                  <a:buFont typeface="+mj-lt"/>
                  <a:buAutoNum type="arabicPeriod"/>
                </a:pPr>
                <a:r>
                  <a:rPr lang="pl-PL" sz="2800" b="1" dirty="0" smtClean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realnu (tržišnu).</a:t>
                </a:r>
              </a:p>
              <a:p>
                <a:pPr marL="457200" indent="-457200" algn="just">
                  <a:spcBef>
                    <a:spcPts val="0"/>
                  </a:spcBef>
                  <a:spcAft>
                    <a:spcPts val="1200"/>
                  </a:spcAft>
                </a:pPr>
                <a:r>
                  <a:rPr lang="pl-PL" sz="2800" b="1" dirty="0" smtClean="0">
                    <a:solidFill>
                      <a:schemeClr val="accent1">
                        <a:lumMod val="40000"/>
                        <a:lumOff val="60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Realna (tržišna) cena akcije:</a:t>
                </a:r>
              </a:p>
              <a:p>
                <a:pPr marL="0" indent="0" algn="just">
                  <a:lnSpc>
                    <a:spcPct val="115000"/>
                  </a:lnSpc>
                  <a:spcAft>
                    <a:spcPts val="6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𝑐𝑒𝑛𝑎</m:t>
                      </m:r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𝑎𝑘𝑐𝑖𝑗𝑒</m:t>
                      </m:r>
                      <m:r>
                        <a:rPr lang="sr-Latn-CS" sz="2800" i="1">
                          <a:latin typeface="Cambria Math" panose="020405030504060302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𝑑𝑖𝑣𝑖𝑑𝑒𝑛𝑑𝑎</m:t>
                          </m:r>
                        </m:num>
                        <m:den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𝑝𝑟𝑜𝑠𝑒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č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𝑛𝑎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𝑘𝑎𝑚𝑎𝑡𝑛𝑎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 </m:t>
                          </m:r>
                          <m:r>
                            <a:rPr lang="sr-Latn-CS" sz="2800" i="1">
                              <a:effectLst/>
                              <a:latin typeface="Cambria Math" panose="02040503050406030204" pitchFamily="18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m:t>𝑠𝑡𝑜𝑝𝑎</m:t>
                          </m:r>
                        </m:den>
                      </m:f>
                    </m:oMath>
                  </m:oMathPara>
                </a14:m>
                <a:endParaRPr lang="en-US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0" indent="0" algn="just">
                  <a:spcBef>
                    <a:spcPts val="0"/>
                  </a:spcBef>
                  <a:spcAft>
                    <a:spcPts val="1200"/>
                  </a:spcAft>
                  <a:buNone/>
                </a:pPr>
                <a:endParaRPr lang="pl-PL" sz="28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1" name="Content Placeholder 10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143000" y="1335314"/>
                <a:ext cx="10601325" cy="5208363"/>
              </a:xfrm>
              <a:blipFill rotWithShape="0">
                <a:blip r:embed="rId2"/>
                <a:stretch>
                  <a:fillRect l="-1150" t="-12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179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Dividenda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zaradu vlasnika akcija u akcionarskom društvu. 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Postoji razlika između dividende na obične i na prioritetne akcije. 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Sličnost </a:t>
            </a:r>
            <a:r>
              <a:rPr lang="it-IT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između kamate i dividende je što su i kamata i dividenda deo profita. 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Razlike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što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kamata po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pravilu unapred utvrđen prihod, dok dividenda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nije,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što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kod kamate vlasnik ne snosi rizik poslovanja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banke,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 kod dividende takav rizik postoji.</a:t>
            </a:r>
          </a:p>
        </p:txBody>
      </p:sp>
    </p:spTree>
    <p:extLst>
      <p:ext uri="{BB962C8B-B14F-4D97-AF65-F5344CB8AC3E}">
        <p14:creationId xmlns:p14="http://schemas.microsoft.com/office/powerpoint/2010/main" val="347871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328001" y="1324337"/>
          <a:ext cx="8915400" cy="2956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/>
                <a:gridCol w="2228850"/>
                <a:gridCol w="2228850"/>
                <a:gridCol w="2228850"/>
              </a:tblGrid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Proizvođači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Individualno radno vreme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Obim proizvodnje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Ukupno utrošeno radno vreme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 gridSpan="2"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Symbol"/>
                        </a:rPr>
                        <a:t>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195570" y="4710228"/>
          <a:ext cx="3556500" cy="975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2" name="Equation" r:id="rId3" imgW="1434960" imgH="393480" progId="Equation.3">
                  <p:embed/>
                </p:oleObj>
              </mc:Choice>
              <mc:Fallback>
                <p:oleObj name="Equation" r:id="rId3" imgW="143496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95570" y="4710228"/>
                        <a:ext cx="3556500" cy="975677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53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ZEMLJIŠNE RENTE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Zemljišna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renta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naknadu koju zakupac zemlje plaća vlasniku zemlje (rentijeru) za njeno korišćenje u određenom vremenskom periodu.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Korišćenje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zemljišta stvara tri vrste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dohotka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zemljišnu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rentu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koju prisvaja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vlasnik zemljišta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profit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ostvaruje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zakupac zemlje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najamninu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koji dobijaju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najamni radnici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49263" indent="-427038"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Zakupnina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predstavlja širi pojam od rente, s obzirom da ona obuhvata zbir svih renti koje dobija vlasnik određenog zemljišta. 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40779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85913"/>
            <a:ext cx="10601325" cy="495776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pl-PL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uslovima kada je tražnja za zemljištem veća od ponude, zakupnina pored renti obuhvata i</a:t>
            </a:r>
            <a:r>
              <a:rPr lang="pl-PL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kamatu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 ranije uloženi kapital,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deo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prosečnog profita zakupca zemljišta,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deo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najamnina najamnih radnika (ukoliko je ponuda radne snage veća od tražnje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2402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pojavni oblici rente su</a:t>
            </a: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Poljoprivredne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rente:</a:t>
            </a:r>
          </a:p>
          <a:p>
            <a:pPr marL="1349375" indent="-457200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apsolutna renta,</a:t>
            </a:r>
          </a:p>
          <a:p>
            <a:pPr marL="1349375" indent="-457200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diferencijalna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renta I,</a:t>
            </a:r>
          </a:p>
          <a:p>
            <a:pPr marL="1349375" indent="-457200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diferencijalna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renta II,</a:t>
            </a:r>
          </a:p>
          <a:p>
            <a:pPr marL="1349375" indent="-457200" algn="just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monopolska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renta.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Rudnička renta,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Građevinska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renta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pl-PL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558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54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DRUŠTVENA REPRODUKCIJA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Društvena reprodukcija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proces proizvodnje koji se stalno obnavlja na nivou jedne društvene zajednice odnosno na nivou jedne države.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 sastoji iz četiri međuzavisne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faze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proizvodnja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raspodela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razmena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potrošnja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75821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364343"/>
            <a:ext cx="10601325" cy="5179334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zavisnosti od kretanja obima proizvodnje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društvena reprodukcija može biti: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prosta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kada se obim proizvodnje ne menja tj. kada se obnavlja na istom nivou;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proširena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kada obim proizvodnje iz godine u godinu raste;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umanjena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kada obim proizvodnje iz godine u godinu opada.</a:t>
            </a: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0098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55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PRIVREDNI RAST I RAZVOJ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434405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Privredni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podrazumeva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stalno povećanje proizvodnje dobara i usluga na nivou jedne zemlje tj. povećanje BDP-a jedne zemlje u odnosu na prethodni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 (kvantitativne promene). 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Stopa rasta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 procentualnu promenu BDP-a jedne zemlje u određenom vremenskom periodu u odnosu na prethodni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period.</a:t>
            </a: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zavisnosti od toga koji se podaci o BDP-u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koriste za njeno izračunavanje, stopa rasta može biti: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nominalna,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realna.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80062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71614" y="400562"/>
            <a:ext cx="91564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56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OSNOVNI POKAZATELJI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RAZVOJ</a:t>
            </a:r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596571"/>
            <a:ext cx="10601325" cy="4947106"/>
          </a:xfrm>
        </p:spPr>
        <p:txBody>
          <a:bodyPr>
            <a:normAutofit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praksi najčešće koriste sledeći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pokazatelji privrednog rasta i razvoja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Bruto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domaći proizvod (BDP),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Društveni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 (DP),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Nacionalni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dohodak (ND), 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rasta, 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BDP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 capita ili BDP po glavi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stanovnika,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ND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 capita ili ND po glavi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stanovnika,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Neto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ekonomsko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bogatstvo. </a:t>
            </a:r>
          </a:p>
          <a:p>
            <a:pPr marL="900113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pl-PL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73305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109272"/>
            <a:ext cx="10601325" cy="5552785"/>
          </a:xfrm>
        </p:spPr>
        <p:txBody>
          <a:bodyPr>
            <a:normAutofit fontScale="92500" lnSpcReduction="10000"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snovni </a:t>
            </a:r>
            <a:r>
              <a:rPr lang="it-IT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faktori privrednog </a:t>
            </a:r>
            <a:r>
              <a:rPr lang="it-IT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rasta: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akumulacija, 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stanovništva,</a:t>
            </a:r>
          </a:p>
          <a:p>
            <a:pPr marL="987425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tehnički progres.</a:t>
            </a: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Privredni razvoj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je širi pojam od privrednog rasta, jer pored privrednog rasta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obuhvata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brojne kvalitativne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promene:privredno-sistemske promene, strukturne promene,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promena u strukturi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proizvodnje,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primena nove tehnike i tehnologije u proizvodnji, primena novih i kvalitetnijih materijala i jeftinijih izvora energije, razvoj nauke, obrazovanja, kulture i zdravstva, promena značaja pojedinih privrednih delatnosti u stvaranju BDP-a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sl.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indent="-514350" algn="just">
              <a:spcBef>
                <a:spcPts val="0"/>
              </a:spcBef>
              <a:spcAft>
                <a:spcPts val="1200"/>
              </a:spcAft>
            </a:pP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Shvatanje 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Kindelberga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07938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11433" y="624110"/>
            <a:ext cx="9393179" cy="955308"/>
          </a:xfrm>
        </p:spPr>
        <p:txBody>
          <a:bodyPr>
            <a:normAutofit fontScale="90000"/>
          </a:bodyPr>
          <a:lstStyle/>
          <a:p>
            <a:pPr algn="ctr"/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tražnje za 40 jedinica proizvoda uz porast produktivnosti proizvođača B</a:t>
            </a:r>
            <a:endParaRPr lang="sr-Latn-C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156951" y="1884218"/>
          <a:ext cx="8915400" cy="2956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/>
                <a:gridCol w="2228850"/>
                <a:gridCol w="2228850"/>
                <a:gridCol w="2228850"/>
              </a:tblGrid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Proizvođači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Individualno radno vreme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Obim proizvodnje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Ukupno utrošeno radno vreme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240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1200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 gridSpan="2"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Symbol"/>
                        </a:rPr>
                        <a:t>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740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3600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180013" y="5308600"/>
          <a:ext cx="3587750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6" name="Equation" r:id="rId3" imgW="1447560" imgH="393480" progId="Equation.3">
                  <p:embed/>
                </p:oleObj>
              </mc:Choice>
              <mc:Fallback>
                <p:oleObj name="Equation" r:id="rId3" imgW="144756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80013" y="5308600"/>
                        <a:ext cx="3587750" cy="9763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11433" y="624110"/>
            <a:ext cx="9393179" cy="955308"/>
          </a:xfrm>
        </p:spPr>
        <p:txBody>
          <a:bodyPr>
            <a:normAutofit fontScale="90000"/>
          </a:bodyPr>
          <a:lstStyle/>
          <a:p>
            <a:pPr algn="ctr"/>
            <a:r>
              <a:rPr lang="sr-Latn-CS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Porast tražnje za 40 jedinica proizvoda uz porast intenzivnosti proizvođača B</a:t>
            </a:r>
            <a:endParaRPr lang="sr-Latn-CS" b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</p:nvPr>
        </p:nvGraphicFramePr>
        <p:xfrm>
          <a:off x="2156951" y="1884218"/>
          <a:ext cx="8915400" cy="2956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8850"/>
                <a:gridCol w="2228850"/>
                <a:gridCol w="2228850"/>
                <a:gridCol w="2228850"/>
              </a:tblGrid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Proizvođači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Individualno radno vreme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Obim proizvodnje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r-Latn-CS" sz="20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Ukupno utrošeno radno vreme</a:t>
                      </a:r>
                      <a:endParaRPr lang="sr-Latn-CS" sz="20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 anchor="ctr"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800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6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240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1440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>
                  <a:txBody>
                    <a:bodyPr/>
                    <a:lstStyle/>
                    <a:p>
                      <a:pPr algn="ct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C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1600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87553">
                <a:tc gridSpan="2"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sym typeface="Symbol"/>
                        </a:rPr>
                        <a:t>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sr-Latn-C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740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sr-Latn-CS" sz="2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3840</a:t>
                      </a:r>
                      <a:endParaRPr lang="sr-Latn-CS" sz="2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/>
        </p:nvGraphicFramePr>
        <p:xfrm>
          <a:off x="5127798" y="5258723"/>
          <a:ext cx="3557588" cy="976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0" name="Equation" r:id="rId3" imgW="1434960" imgH="393480" progId="Equation.3">
                  <p:embed/>
                </p:oleObj>
              </mc:Choice>
              <mc:Fallback>
                <p:oleObj name="Equation" r:id="rId3" imgW="1434960" imgH="39348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27798" y="5258723"/>
                        <a:ext cx="3557588" cy="976313"/>
                      </a:xfrm>
                      <a:prstGeom prst="rect">
                        <a:avLst/>
                      </a:prstGeom>
                      <a:solidFill>
                        <a:schemeClr val="tx1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marL="444500" indent="-444500"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Karakteristike zakona vrednosti: </a:t>
            </a:r>
            <a:r>
              <a:rPr lang="sr-Latn-CS" sz="2800" dirty="0" smtClean="0"/>
              <a:t> </a:t>
            </a:r>
          </a:p>
          <a:p>
            <a:pPr marL="981075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Deluje nezavisno od volje privrednih subjekata. </a:t>
            </a:r>
          </a:p>
          <a:p>
            <a:pPr marL="981075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Dovodi do polarizacije privrednih subjekata. </a:t>
            </a:r>
          </a:p>
          <a:p>
            <a:pPr marL="981075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Vrši srazmernu raspodelu društvenog fonda rada na pojedine privredne delatnosti. </a:t>
            </a:r>
            <a:endParaRPr lang="sr-Latn-C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Deluje stihijski. </a:t>
            </a:r>
          </a:p>
          <a:p>
            <a:pPr marL="981075" indent="-531813">
              <a:buFont typeface="+mj-lt"/>
              <a:buAutoNum type="arabicPeriod"/>
            </a:pPr>
            <a:endParaRPr lang="vi-V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44500" indent="-444500" algn="just">
              <a:spcBef>
                <a:spcPts val="0"/>
              </a:spcBef>
              <a:spcAft>
                <a:spcPts val="1200"/>
              </a:spcAft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600201" y="466947"/>
            <a:ext cx="10272712" cy="590328"/>
          </a:xfrm>
        </p:spPr>
        <p:txBody>
          <a:bodyPr>
            <a:noAutofit/>
          </a:bodyPr>
          <a:lstStyle/>
          <a:p>
            <a:pPr algn="ctr"/>
            <a:r>
              <a:rPr lang="sr-Latn-R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47</a:t>
            </a:r>
            <a:r>
              <a:rPr lang="en-US" b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b="1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VALUTA I VALUTNI KURS </a:t>
            </a:r>
            <a:endParaRPr lang="en-US" b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Valuta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predstavljaja efektivni strani novac (gotov novac), koji je fizički prisutan u nekoj drugoj zemlji.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Devize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predstavljaju sva kratkoročna potraživanja koje jedna zemlja ima prema inostranstvu odnosno sva potraživanja na deviznim računima kod banaka koja glase na stranu valutu. </a:t>
            </a:r>
            <a:endParaRPr lang="vi-V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Valute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mogu biti:</a:t>
            </a:r>
            <a:endParaRPr lang="vi-VN" sz="2800" b="1" dirty="0" smtClean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konvertibilne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(čvrste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nekonvertibilne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(meke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89500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marL="444500" indent="-444500"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zavisnosti od toga da li postoje određena ograničenja za konvertovanje valuta, konveribilnost može biti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sr-Latn-CS" sz="2800" dirty="0" smtClean="0"/>
              <a:t> </a:t>
            </a:r>
          </a:p>
          <a:p>
            <a:pPr marL="981075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potpuna,</a:t>
            </a:r>
            <a:endParaRPr lang="vi-V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1075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ograničena 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(delimična</a:t>
            </a: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sr-Latn-R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531813" indent="-531813"/>
            <a:r>
              <a:rPr lang="sv-SE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 aspekta držaoca</a:t>
            </a:r>
            <a:r>
              <a:rPr lang="sv-SE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konvertibilnost valute može biti</a:t>
            </a:r>
            <a:r>
              <a:rPr lang="sv-SE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sr-Latn-R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5838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unutrašnja 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(interna</a:t>
            </a: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</a:t>
            </a:r>
            <a:endParaRPr lang="vi-VN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985838" indent="-531813">
              <a:buFont typeface="+mj-lt"/>
              <a:buAutoNum type="arabicPeriod"/>
            </a:pP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spoljašnja </a:t>
            </a:r>
            <a:r>
              <a:rPr lang="vi-V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(eksterna</a:t>
            </a:r>
            <a:r>
              <a:rPr lang="vi-VN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sr-Latn-R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vi-VN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just">
              <a:spcBef>
                <a:spcPts val="0"/>
              </a:spcBef>
              <a:spcAft>
                <a:spcPts val="1200"/>
              </a:spcAft>
              <a:buNone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7693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1143000" y="1295400"/>
            <a:ext cx="10601325" cy="5248277"/>
          </a:xfrm>
        </p:spPr>
        <p:txBody>
          <a:bodyPr>
            <a:normAutofit/>
          </a:bodyPr>
          <a:lstStyle/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Valut</a:t>
            </a:r>
            <a:r>
              <a:rPr lang="sr-Latn-RS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 ili devizni kurs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vi-V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predstavljaja </a:t>
            </a:r>
            <a:r>
              <a:rPr lang="pl-PL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cenu valute koja je izražena u </a:t>
            </a:r>
            <a:r>
              <a:rPr lang="pl-PL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domaćem novcu.</a:t>
            </a:r>
            <a:r>
              <a:rPr lang="vi-VN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just">
              <a:spcBef>
                <a:spcPts val="0"/>
              </a:spcBef>
              <a:spcAft>
                <a:spcPts val="1200"/>
              </a:spcAft>
            </a:pP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Postoje </a:t>
            </a:r>
            <a:r>
              <a:rPr lang="vi-VN" sz="2800" b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dva načina izražavanja deviznog kursa</a:t>
            </a:r>
            <a:r>
              <a:rPr lang="vi-VN" sz="2800" b="1" dirty="0" smtClean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direktno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notiranje (evropska konvencija) -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npr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 evro = 122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dinara;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indirektno 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notiranje (britanska konvencija)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–npr</a:t>
            </a:r>
            <a:r>
              <a:rPr lang="sr-Latn-R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1 dinar = 0,008 </a:t>
            </a:r>
            <a:r>
              <a:rPr lang="sr-Latn-R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evra.</a:t>
            </a:r>
            <a:endParaRPr lang="sr-Latn-R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1073150" indent="-514350" algn="just">
              <a:spcBef>
                <a:spcPts val="0"/>
              </a:spcBef>
              <a:spcAft>
                <a:spcPts val="1200"/>
              </a:spcAft>
              <a:buFont typeface="+mj-lt"/>
              <a:buAutoNum type="arabicPeriod"/>
            </a:pPr>
            <a:endParaRPr lang="sr-Latn-RS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8224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Wisp">
      <a:dk1>
        <a:sysClr val="windowText" lastClr="000000"/>
      </a:dk1>
      <a:lt1>
        <a:sysClr val="window" lastClr="FFFFFF"/>
      </a:lt1>
      <a:dk2>
        <a:srgbClr val="2C333A"/>
      </a:dk2>
      <a:lt2>
        <a:srgbClr val="D6ECED"/>
      </a:lt2>
      <a:accent1>
        <a:srgbClr val="DE32DE"/>
      </a:accent1>
      <a:accent2>
        <a:srgbClr val="F42B8A"/>
      </a:accent2>
      <a:accent3>
        <a:srgbClr val="349FE7"/>
      </a:accent3>
      <a:accent4>
        <a:srgbClr val="565FF8"/>
      </a:accent4>
      <a:accent5>
        <a:srgbClr val="876BE7"/>
      </a:accent5>
      <a:accent6>
        <a:srgbClr val="F268C2"/>
      </a:accent6>
      <a:hlink>
        <a:srgbClr val="F55CF9"/>
      </a:hlink>
      <a:folHlink>
        <a:srgbClr val="E8A0EE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F20B7C8E-B819-43F3-AAF9-EE50B1A8363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1166</TotalTime>
  <Words>1651</Words>
  <Application>Microsoft Office PowerPoint</Application>
  <PresentationFormat>Widescreen</PresentationFormat>
  <Paragraphs>254</Paragraphs>
  <Slides>37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48" baseType="lpstr">
      <vt:lpstr>Arial</vt:lpstr>
      <vt:lpstr>Calibri</vt:lpstr>
      <vt:lpstr>Cambria Math</vt:lpstr>
      <vt:lpstr>Century Gothic</vt:lpstr>
      <vt:lpstr>Symbol</vt:lpstr>
      <vt:lpstr>Tahoma</vt:lpstr>
      <vt:lpstr>Times New Roman</vt:lpstr>
      <vt:lpstr>Wingdings</vt:lpstr>
      <vt:lpstr>Wingdings 3</vt:lpstr>
      <vt:lpstr>Wisp</vt:lpstr>
      <vt:lpstr>Equation</vt:lpstr>
      <vt:lpstr>46. ZAKON VREDNOSTI</vt:lpstr>
      <vt:lpstr>PowerPoint Presentation</vt:lpstr>
      <vt:lpstr>PowerPoint Presentation</vt:lpstr>
      <vt:lpstr>Porast tražnje za 40 jedinica proizvoda uz porast produktivnosti proizvođača B</vt:lpstr>
      <vt:lpstr>Porast tražnje za 40 jedinica proizvoda uz porast intenzivnosti proizvođača B</vt:lpstr>
      <vt:lpstr>PowerPoint Presentation</vt:lpstr>
      <vt:lpstr>47. VALUTA I VALUTNI KURS </vt:lpstr>
      <vt:lpstr>PowerPoint Presentation</vt:lpstr>
      <vt:lpstr>PowerPoint Presentation</vt:lpstr>
      <vt:lpstr>PowerPoint Presentation</vt:lpstr>
      <vt:lpstr>48. TRGOVINSKI I PLATNI BILANS</vt:lpstr>
      <vt:lpstr>PowerPoint Presentation</vt:lpstr>
      <vt:lpstr>PowerPoint Presentation</vt:lpstr>
      <vt:lpstr>PowerPoint Presentation</vt:lpstr>
      <vt:lpstr>49. DEVALVACIJA, REVALVACIJA, APRESIJACIJA I DEPRESIJACIJA DEVIZNOG KURSA</vt:lpstr>
      <vt:lpstr>PowerPoint Presentation</vt:lpstr>
      <vt:lpstr>50. PROFIT</vt:lpstr>
      <vt:lpstr>PowerPoint Presentation</vt:lpstr>
      <vt:lpstr>PowerPoint Presentation</vt:lpstr>
      <vt:lpstr>PowerPoint Presentation</vt:lpstr>
      <vt:lpstr>PowerPoint Presentation</vt:lpstr>
      <vt:lpstr>51. KREDIT I KAMATA</vt:lpstr>
      <vt:lpstr>PowerPoint Presentation</vt:lpstr>
      <vt:lpstr>PowerPoint Presentation</vt:lpstr>
      <vt:lpstr>PowerPoint Presentation</vt:lpstr>
      <vt:lpstr>PowerPoint Presentation</vt:lpstr>
      <vt:lpstr>52. AKCIJE I DIVIDENDA</vt:lpstr>
      <vt:lpstr>PowerPoint Presentation</vt:lpstr>
      <vt:lpstr>PowerPoint Presentation</vt:lpstr>
      <vt:lpstr>53. ZEMLJIŠNE RENTE</vt:lpstr>
      <vt:lpstr>PowerPoint Presentation</vt:lpstr>
      <vt:lpstr>PowerPoint Presentation</vt:lpstr>
      <vt:lpstr>54. DRUŠTVENA REPRODUKCIJA</vt:lpstr>
      <vt:lpstr>PowerPoint Presentation</vt:lpstr>
      <vt:lpstr>55. PRIVREDNI RAST I RAZVOJ</vt:lpstr>
      <vt:lpstr>56. OSNOVNI POKAZATELJI PRIVREDNOG RASTA I RAZVOJA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POJAM TRŽIŠNE EKONOMIJE</dc:title>
  <dc:creator>Aleksandra</dc:creator>
  <cp:lastModifiedBy>Aleksandra</cp:lastModifiedBy>
  <cp:revision>97</cp:revision>
  <dcterms:created xsi:type="dcterms:W3CDTF">2017-02-13T11:42:59Z</dcterms:created>
  <dcterms:modified xsi:type="dcterms:W3CDTF">2017-04-11T08:40:24Z</dcterms:modified>
</cp:coreProperties>
</file>