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9"/>
  </p:notesMasterIdLst>
  <p:handoutMasterIdLst>
    <p:handoutMasterId r:id="rId30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4" r:id="rId9"/>
    <p:sldId id="275" r:id="rId10"/>
    <p:sldId id="276" r:id="rId11"/>
    <p:sldId id="294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</p:sldIdLst>
  <p:sldSz cx="9144000" cy="6858000" type="screen4x3"/>
  <p:notesSz cx="6699250" cy="9836150"/>
  <p:custDataLst>
    <p:tags r:id="rId31"/>
  </p:custDataLst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65">
          <p15:clr>
            <a:srgbClr val="A4A3A4"/>
          </p15:clr>
        </p15:guide>
        <p15:guide id="3" pos="1932">
          <p15:clr>
            <a:srgbClr val="A4A3A4"/>
          </p15:clr>
        </p15:guide>
        <p15:guide id="4" pos="541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00" autoAdjust="0"/>
    <p:restoredTop sz="94600" autoAdjust="0"/>
  </p:normalViewPr>
  <p:slideViewPr>
    <p:cSldViewPr snapToGrid="0">
      <p:cViewPr varScale="1">
        <p:scale>
          <a:sx n="67" d="100"/>
          <a:sy n="67" d="100"/>
        </p:scale>
        <p:origin x="1698" y="60"/>
      </p:cViewPr>
      <p:guideLst>
        <p:guide orient="horz" pos="4319"/>
        <p:guide pos="265"/>
        <p:guide pos="1932"/>
        <p:guide pos="54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81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101" tIns="44550" rIns="89101" bIns="44550" numCol="1" anchor="t" anchorCtr="0" compatLnSpc="1">
            <a:prstTxWarp prst="textNoShape">
              <a:avLst/>
            </a:prstTxWarp>
          </a:bodyPr>
          <a:lstStyle>
            <a:lvl1pPr defTabSz="88900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59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2375" y="0"/>
            <a:ext cx="29527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101" tIns="44550" rIns="89101" bIns="44550" numCol="1" anchor="t" anchorCtr="0" compatLnSpc="1">
            <a:prstTxWarp prst="textNoShape">
              <a:avLst/>
            </a:prstTxWarp>
          </a:bodyPr>
          <a:lstStyle>
            <a:lvl1pPr algn="r" defTabSz="88900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59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23388"/>
            <a:ext cx="28781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101" tIns="44550" rIns="89101" bIns="44550" numCol="1" anchor="b" anchorCtr="0" compatLnSpc="1">
            <a:prstTxWarp prst="textNoShape">
              <a:avLst/>
            </a:prstTxWarp>
          </a:bodyPr>
          <a:lstStyle>
            <a:lvl1pPr defTabSz="88900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59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2375" y="9323388"/>
            <a:ext cx="29527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101" tIns="44550" rIns="89101" bIns="44550" numCol="1" anchor="b" anchorCtr="0" compatLnSpc="1">
            <a:prstTxWarp prst="textNoShape">
              <a:avLst/>
            </a:prstTxWarp>
          </a:bodyPr>
          <a:lstStyle>
            <a:lvl1pPr algn="r" defTabSz="889000" eaLnBrk="1" hangingPunct="1">
              <a:defRPr sz="1200"/>
            </a:lvl1pPr>
          </a:lstStyle>
          <a:p>
            <a:fld id="{4F54BCDF-8977-4C55-A3CC-9731C2DE0EAA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988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19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5" tIns="47239" rIns="94475" bIns="47239" numCol="1" anchor="t" anchorCtr="0" compatLnSpc="1">
            <a:prstTxWarp prst="textNoShape">
              <a:avLst/>
            </a:prstTxWarp>
          </a:bodyPr>
          <a:lstStyle>
            <a:lvl1pPr defTabSz="942975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97300" y="0"/>
            <a:ext cx="29019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5" tIns="47239" rIns="94475" bIns="47239" numCol="1" anchor="t" anchorCtr="0" compatLnSpc="1">
            <a:prstTxWarp prst="textNoShape">
              <a:avLst/>
            </a:prstTxWarp>
          </a:bodyPr>
          <a:lstStyle>
            <a:lvl1pPr algn="r" defTabSz="942975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0588" y="738188"/>
            <a:ext cx="4919662" cy="3689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3763" y="4672013"/>
            <a:ext cx="4911725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5" tIns="47239" rIns="94475" bIns="472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Klicken Sie, um die Formate des Vorlagentextes zu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45613"/>
            <a:ext cx="29019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5" tIns="47239" rIns="94475" bIns="47239" numCol="1" anchor="b" anchorCtr="0" compatLnSpc="1">
            <a:prstTxWarp prst="textNoShape">
              <a:avLst/>
            </a:prstTxWarp>
          </a:bodyPr>
          <a:lstStyle>
            <a:lvl1pPr defTabSz="942975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97300" y="9345613"/>
            <a:ext cx="29019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5" tIns="47239" rIns="94475" bIns="47239" numCol="1" anchor="b" anchorCtr="0" compatLnSpc="1">
            <a:prstTxWarp prst="textNoShape">
              <a:avLst/>
            </a:prstTxWarp>
          </a:bodyPr>
          <a:lstStyle>
            <a:lvl1pPr algn="r" defTabSz="942975" eaLnBrk="1" hangingPunct="1">
              <a:defRPr sz="1300"/>
            </a:lvl1pPr>
          </a:lstStyle>
          <a:p>
            <a:fld id="{652FA063-11AB-40C4-8368-C08630EB149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2900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9"/>
          <p:cNvSpPr>
            <a:spLocks noChangeArrowheads="1"/>
          </p:cNvSpPr>
          <p:nvPr userDrawn="1"/>
        </p:nvSpPr>
        <p:spPr bwMode="auto">
          <a:xfrm rot="10800000">
            <a:off x="5354638" y="6230938"/>
            <a:ext cx="927100" cy="514350"/>
          </a:xfrm>
          <a:prstGeom prst="leftArrow">
            <a:avLst>
              <a:gd name="adj1" fmla="val 51620"/>
              <a:gd name="adj2" fmla="val 51229"/>
            </a:avLst>
          </a:prstGeom>
          <a:gradFill rotWithShape="1">
            <a:gsLst>
              <a:gs pos="0">
                <a:srgbClr val="B7B7B7"/>
              </a:gs>
              <a:gs pos="100000">
                <a:srgbClr val="DCDCDC">
                  <a:alpha val="1999"/>
                </a:srgbClr>
              </a:gs>
            </a:gsLst>
            <a:lin ang="0" scaled="1"/>
          </a:gradFill>
          <a:ln>
            <a:noFill/>
          </a:ln>
          <a:extLst/>
        </p:spPr>
        <p:txBody>
          <a:bodyPr rot="10800000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de-DE" sz="1400" smtClean="0">
                <a:solidFill>
                  <a:schemeClr val="bg1"/>
                </a:solidFill>
              </a:rPr>
              <a:t>Ihr Logo</a:t>
            </a:r>
          </a:p>
        </p:txBody>
      </p:sp>
      <p:pic>
        <p:nvPicPr>
          <p:cNvPr id="5" name="Picture 13" descr="PP small"/>
          <p:cNvPicPr>
            <a:picLocks noChangeAspect="1" noChangeArrowheads="1"/>
          </p:cNvPicPr>
          <p:nvPr userDrawn="1"/>
        </p:nvPicPr>
        <p:blipFill>
          <a:blip r:embed="rId2" cstate="print"/>
          <a:srcRect b="34532"/>
          <a:stretch>
            <a:fillRect/>
          </a:stretch>
        </p:blipFill>
        <p:spPr bwMode="auto">
          <a:xfrm>
            <a:off x="6499225" y="6324600"/>
            <a:ext cx="241935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550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811213" y="2263775"/>
            <a:ext cx="7315200" cy="1323975"/>
          </a:xfrm>
        </p:spPr>
        <p:txBody>
          <a:bodyPr lIns="91440" rIns="91440" anchor="b"/>
          <a:lstStyle>
            <a:lvl1pPr algn="ctr">
              <a:lnSpc>
                <a:spcPct val="115000"/>
              </a:lnSpc>
              <a:defRPr sz="4000" i="1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104550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811213" y="3829050"/>
            <a:ext cx="7323137" cy="904875"/>
          </a:xfrm>
        </p:spPr>
        <p:txBody>
          <a:bodyPr lIns="91440" tIns="45720" rIns="91440" bIns="45720"/>
          <a:lstStyle>
            <a:lvl1pPr marL="0" indent="0" algn="ctr">
              <a:spcBef>
                <a:spcPct val="0"/>
              </a:spcBef>
              <a:buFont typeface="Wingdings" pitchFamily="2" charset="2"/>
              <a:buNone/>
              <a:defRPr sz="2000" b="1"/>
            </a:lvl1pPr>
          </a:lstStyle>
          <a:p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Here comes your footer  </a:t>
            </a:r>
            <a:r>
              <a:rPr lang="de-DE">
                <a:sym typeface="Wingdings" pitchFamily="2" charset="2"/>
              </a:rPr>
              <a:t></a:t>
            </a:r>
            <a:r>
              <a:rPr lang="de-DE"/>
              <a:t>  Page </a:t>
            </a:r>
            <a:fld id="{781773F7-D0FC-402C-96C1-8C591AD1A284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6375" y="1031875"/>
            <a:ext cx="2044700" cy="4762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9100" y="1031875"/>
            <a:ext cx="5984875" cy="4762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Here comes your footer  </a:t>
            </a:r>
            <a:r>
              <a:rPr lang="de-DE">
                <a:sym typeface="Wingdings" pitchFamily="2" charset="2"/>
              </a:rPr>
              <a:t></a:t>
            </a:r>
            <a:r>
              <a:rPr lang="de-DE"/>
              <a:t>  Page </a:t>
            </a:r>
            <a:fld id="{FE1F0452-50F5-4D4E-BE50-176F09ACB1C4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Here comes your footer  </a:t>
            </a:r>
            <a:r>
              <a:rPr lang="de-DE">
                <a:sym typeface="Wingdings" pitchFamily="2" charset="2"/>
              </a:rPr>
              <a:t></a:t>
            </a:r>
            <a:r>
              <a:rPr lang="de-DE"/>
              <a:t>  Page </a:t>
            </a:r>
            <a:fld id="{26F9E184-06DB-4276-A7EB-BBF40C6FF292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Here comes your footer  </a:t>
            </a:r>
            <a:r>
              <a:rPr lang="de-DE">
                <a:sym typeface="Wingdings" pitchFamily="2" charset="2"/>
              </a:rPr>
              <a:t></a:t>
            </a:r>
            <a:r>
              <a:rPr lang="de-DE"/>
              <a:t>  Page </a:t>
            </a:r>
            <a:fld id="{CEECAF7D-F661-4077-B335-2C54EB20E45E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863" y="1755775"/>
            <a:ext cx="4011612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755775"/>
            <a:ext cx="40132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Here comes your footer  </a:t>
            </a:r>
            <a:r>
              <a:rPr lang="de-DE">
                <a:sym typeface="Wingdings" pitchFamily="2" charset="2"/>
              </a:rPr>
              <a:t></a:t>
            </a:r>
            <a:r>
              <a:rPr lang="de-DE"/>
              <a:t>  Page </a:t>
            </a:r>
            <a:fld id="{55B5ED29-036E-4671-8E25-6758402637A8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Here comes your footer  </a:t>
            </a:r>
            <a:r>
              <a:rPr lang="de-DE">
                <a:sym typeface="Wingdings" pitchFamily="2" charset="2"/>
              </a:rPr>
              <a:t></a:t>
            </a:r>
            <a:r>
              <a:rPr lang="de-DE"/>
              <a:t>  Page </a:t>
            </a:r>
            <a:fld id="{2B5F8ADB-4BC5-4163-8F52-58470103B118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Here comes your footer  </a:t>
            </a:r>
            <a:r>
              <a:rPr lang="de-DE">
                <a:sym typeface="Wingdings" pitchFamily="2" charset="2"/>
              </a:rPr>
              <a:t></a:t>
            </a:r>
            <a:r>
              <a:rPr lang="de-DE"/>
              <a:t>  Page </a:t>
            </a:r>
            <a:fld id="{94EA7C9E-3D0C-407A-BF7B-F1D8F91DFE9F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Here comes your footer  </a:t>
            </a:r>
            <a:r>
              <a:rPr lang="de-DE">
                <a:sym typeface="Wingdings" pitchFamily="2" charset="2"/>
              </a:rPr>
              <a:t></a:t>
            </a:r>
            <a:r>
              <a:rPr lang="de-DE"/>
              <a:t>  Page </a:t>
            </a:r>
            <a:fld id="{4059E492-47AD-4277-9FBB-0A2C954C5F78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Here comes your footer  </a:t>
            </a:r>
            <a:r>
              <a:rPr lang="de-DE">
                <a:sym typeface="Wingdings" pitchFamily="2" charset="2"/>
              </a:rPr>
              <a:t></a:t>
            </a:r>
            <a:r>
              <a:rPr lang="de-DE"/>
              <a:t>  Page </a:t>
            </a:r>
            <a:fld id="{FFCE23DC-368E-420C-A8F0-EDAD24EC0F7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Here comes your footer  </a:t>
            </a:r>
            <a:r>
              <a:rPr lang="de-DE">
                <a:sym typeface="Wingdings" pitchFamily="2" charset="2"/>
              </a:rPr>
              <a:t></a:t>
            </a:r>
            <a:r>
              <a:rPr lang="de-DE"/>
              <a:t>  Page </a:t>
            </a:r>
            <a:fld id="{B85E17AD-6BAE-4D84-BC97-5EB56560F2D6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031875"/>
            <a:ext cx="81819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de-DE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3863" y="1755775"/>
            <a:ext cx="817721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90000" rIns="72000" bIns="90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4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0025" y="6437313"/>
            <a:ext cx="3048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/>
              <a:t>Here comes your footer  </a:t>
            </a:r>
            <a:r>
              <a:rPr lang="de-DE">
                <a:sym typeface="Wingdings" pitchFamily="2" charset="2"/>
              </a:rPr>
              <a:t></a:t>
            </a:r>
            <a:r>
              <a:rPr lang="de-DE"/>
              <a:t>  Page </a:t>
            </a:r>
            <a:fld id="{1BA97C91-ACE1-4306-9B1C-EA12A03F9FA7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1029" name="AutoShape 14"/>
          <p:cNvSpPr>
            <a:spLocks noChangeArrowheads="1"/>
          </p:cNvSpPr>
          <p:nvPr userDrawn="1"/>
        </p:nvSpPr>
        <p:spPr bwMode="auto">
          <a:xfrm rot="10800000">
            <a:off x="5354638" y="6230938"/>
            <a:ext cx="927100" cy="514350"/>
          </a:xfrm>
          <a:prstGeom prst="leftArrow">
            <a:avLst>
              <a:gd name="adj1" fmla="val 51620"/>
              <a:gd name="adj2" fmla="val 51229"/>
            </a:avLst>
          </a:prstGeom>
          <a:gradFill rotWithShape="1">
            <a:gsLst>
              <a:gs pos="0">
                <a:srgbClr val="B7B7B7"/>
              </a:gs>
              <a:gs pos="100000">
                <a:srgbClr val="DCDCDC">
                  <a:alpha val="1999"/>
                </a:srgbClr>
              </a:gs>
            </a:gsLst>
            <a:lin ang="0" scaled="1"/>
          </a:gradFill>
          <a:ln>
            <a:noFill/>
          </a:ln>
          <a:extLst/>
        </p:spPr>
        <p:txBody>
          <a:bodyPr rot="10800000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de-DE" sz="1400" smtClean="0">
                <a:solidFill>
                  <a:schemeClr val="bg1"/>
                </a:solidFill>
              </a:rPr>
              <a:t>Your Logo</a:t>
            </a:r>
          </a:p>
        </p:txBody>
      </p:sp>
      <p:pic>
        <p:nvPicPr>
          <p:cNvPr id="1030" name="Picture 17" descr="PP small"/>
          <p:cNvPicPr>
            <a:picLocks noChangeAspect="1" noChangeArrowheads="1"/>
          </p:cNvPicPr>
          <p:nvPr userDrawn="1"/>
        </p:nvPicPr>
        <p:blipFill>
          <a:blip r:embed="rId14" cstate="print"/>
          <a:srcRect b="34532"/>
          <a:stretch>
            <a:fillRect/>
          </a:stretch>
        </p:blipFill>
        <p:spPr bwMode="auto">
          <a:xfrm>
            <a:off x="6499225" y="6324600"/>
            <a:ext cx="241935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p:transition spd="med">
    <p:wipe dir="r"/>
  </p:transition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47663" indent="-347663" algn="l" defTabSz="801688" rtl="0" eaLnBrk="0" fontAlgn="base" hangingPunct="0">
        <a:spcBef>
          <a:spcPct val="75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365125" indent="333375" algn="l" defTabSz="801688" rtl="0" eaLnBrk="0" fontAlgn="base" hangingPunct="0">
        <a:spcBef>
          <a:spcPct val="75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p"/>
        <a:defRPr>
          <a:solidFill>
            <a:schemeClr val="tx1"/>
          </a:solidFill>
          <a:latin typeface="+mn-lt"/>
        </a:defRPr>
      </a:lvl2pPr>
      <a:lvl3pPr marL="1149350" indent="-433388" algn="l" defTabSz="801688" rtl="0" eaLnBrk="0" fontAlgn="base" hangingPunct="0">
        <a:spcBef>
          <a:spcPct val="75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p"/>
        <a:defRPr>
          <a:solidFill>
            <a:schemeClr val="tx1"/>
          </a:solidFill>
          <a:latin typeface="+mn-lt"/>
        </a:defRPr>
      </a:lvl3pPr>
      <a:lvl4pPr marL="1530350" indent="-363538" algn="l" defTabSz="801688" rtl="0" eaLnBrk="0" fontAlgn="base" hangingPunct="0">
        <a:spcBef>
          <a:spcPct val="75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defRPr>
          <a:solidFill>
            <a:schemeClr val="tx1"/>
          </a:solidFill>
          <a:latin typeface="+mn-lt"/>
        </a:defRPr>
      </a:lvl4pPr>
      <a:lvl5pPr marL="1887538" algn="l" defTabSz="801688" rtl="0" eaLnBrk="0" fontAlgn="base" hangingPunct="0">
        <a:spcBef>
          <a:spcPct val="75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defRPr>
          <a:solidFill>
            <a:schemeClr val="tx1"/>
          </a:solidFill>
          <a:latin typeface="+mn-lt"/>
        </a:defRPr>
      </a:lvl5pPr>
      <a:lvl6pPr marL="2344738" algn="l" defTabSz="801688" rtl="0" eaLnBrk="0" fontAlgn="base" hangingPunct="0">
        <a:spcBef>
          <a:spcPct val="75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defRPr>
          <a:solidFill>
            <a:schemeClr val="tx1"/>
          </a:solidFill>
          <a:latin typeface="+mn-lt"/>
        </a:defRPr>
      </a:lvl6pPr>
      <a:lvl7pPr marL="2801938" algn="l" defTabSz="801688" rtl="0" eaLnBrk="0" fontAlgn="base" hangingPunct="0">
        <a:spcBef>
          <a:spcPct val="75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defRPr>
          <a:solidFill>
            <a:schemeClr val="tx1"/>
          </a:solidFill>
          <a:latin typeface="+mn-lt"/>
        </a:defRPr>
      </a:lvl7pPr>
      <a:lvl8pPr marL="3259138" algn="l" defTabSz="801688" rtl="0" eaLnBrk="0" fontAlgn="base" hangingPunct="0">
        <a:spcBef>
          <a:spcPct val="75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defRPr>
          <a:solidFill>
            <a:schemeClr val="tx1"/>
          </a:solidFill>
          <a:latin typeface="+mn-lt"/>
        </a:defRPr>
      </a:lvl8pPr>
      <a:lvl9pPr marL="3716338" algn="l" defTabSz="801688" rtl="0" eaLnBrk="0" fontAlgn="base" hangingPunct="0">
        <a:spcBef>
          <a:spcPct val="75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defRPr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713" y="820738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32. UTROŠCI PREDMETA RADA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863" y="1387929"/>
            <a:ext cx="8177212" cy="4569959"/>
          </a:xfrm>
        </p:spPr>
        <p:txBody>
          <a:bodyPr/>
          <a:lstStyle/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Pod utrošcima predmeta rada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podrazumevaju se fizičke količine utrošenih elemenata predmeta rada u procesu proizvodnje.</a:t>
            </a: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Utrošci predmeta rada mogu biti:</a:t>
            </a:r>
            <a:endParaRPr lang="sr-Latn-R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806450" indent="-457200" algn="just">
              <a:spcBef>
                <a:spcPts val="600"/>
              </a:spcBef>
              <a:spcAft>
                <a:spcPts val="12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Stvarni - </a:t>
            </a:r>
            <a:r>
              <a:rPr lang="sr-Latn-CS" sz="2400" dirty="0" smtClean="0">
                <a:latin typeface="Times New Roman" panose="02020603050405020304" pitchFamily="18" charset="0"/>
              </a:rPr>
              <a:t>sva fizička trošenja elemenata predmeta rada, bez obzira na veličinu trošenja i učinke koje se pri tom ostvaruju. Jedini uslov je da je u njima uložen minuli rad;</a:t>
            </a:r>
          </a:p>
          <a:p>
            <a:pPr marL="806450" indent="-457200" algn="just">
              <a:spcBef>
                <a:spcPts val="600"/>
              </a:spcBef>
              <a:spcAft>
                <a:spcPts val="12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Standardni </a:t>
            </a:r>
            <a:r>
              <a:rPr lang="sr-Latn-CS" sz="2400" dirty="0" smtClean="0">
                <a:latin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</a:rPr>
              <a:t>onaj obim trošenja predmeta rada koji je</a:t>
            </a:r>
            <a:r>
              <a:rPr lang="sr-Latn-CS" sz="2400" dirty="0" smtClean="0"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</a:rPr>
              <a:t>stvarno potreban za proizvodnju određenog </a:t>
            </a:r>
            <a:r>
              <a:rPr lang="vi-VN" sz="2400" dirty="0" smtClean="0">
                <a:latin typeface="Times New Roman" panose="02020603050405020304" pitchFamily="18" charset="0"/>
              </a:rPr>
              <a:t>proizvoda</a:t>
            </a:r>
            <a:r>
              <a:rPr lang="sr-Latn-RS" sz="2400" dirty="0" smtClean="0">
                <a:latin typeface="Times New Roman" panose="02020603050405020304" pitchFamily="18" charset="0"/>
              </a:rPr>
              <a:t>,</a:t>
            </a:r>
            <a:r>
              <a:rPr lang="sr-Latn-CS" sz="2400" dirty="0" smtClean="0"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</a:rPr>
              <a:t>pri objektivnim</a:t>
            </a:r>
            <a:r>
              <a:rPr lang="sr-Latn-CS" sz="2400" dirty="0" smtClean="0"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</a:rPr>
              <a:t>tehničkim i organizacionim uslovima.</a:t>
            </a:r>
            <a:endParaRPr lang="sr-Latn-CS" sz="2400" dirty="0" smtClean="0">
              <a:latin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endParaRPr lang="sr-Latn-CS" sz="2400" dirty="0" smtClean="0"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41" y="906463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Troškovi ostalog (režijskog) materijala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863" y="1649186"/>
            <a:ext cx="8177212" cy="4163784"/>
          </a:xfrm>
        </p:spPr>
        <p:txBody>
          <a:bodyPr/>
          <a:lstStyle/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U troškove ostalog (režijskog) materijala spadaju: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troškovi materijala za održavanje higijene,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troškovi kancelarijskog materijala,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troškovi rezervnih delova,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troškovi alata i sitnog inventara,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troškovi auto guma,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troškovi ambalaže,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drugi troškovi režijskog materijala.</a:t>
            </a: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endParaRPr lang="sr-Latn-CS" sz="2400" dirty="0" smtClean="0"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41" y="906463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Troškovi goriva i energije</a:t>
            </a:r>
            <a:endParaRPr lang="sr-Latn-CS" sz="3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863" y="1649186"/>
            <a:ext cx="8177212" cy="4163784"/>
          </a:xfrm>
        </p:spPr>
        <p:txBody>
          <a:bodyPr/>
          <a:lstStyle/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U troškove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goriva i energije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spadaju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električne energije,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drugi troškovi pogonskog goriva (ugalj, nafta i njeni derivati, gas i td.),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upotrebe pare i tople vode,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goriva za vozila, i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drugi troškovi goriva i energije, </a:t>
            </a: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endParaRPr lang="sr-Latn-CS" sz="2400" dirty="0" smtClean="0"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97947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41" y="906463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36. CENE UTROŠENIH MATERIJALA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191" y="1632857"/>
            <a:ext cx="8177212" cy="4243387"/>
          </a:xfrm>
        </p:spPr>
        <p:txBody>
          <a:bodyPr/>
          <a:lstStyle/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Za obračun trošenja materijala koriste  se dve vrste cena: stvarne i stalne.</a:t>
            </a:r>
            <a:endParaRPr lang="sr-Latn-R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Za iskazivanje vrednosti utrošenih materijala po stvarnim cenama obično se koristi nabavna cena (NC=FV+Tz).</a:t>
            </a: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latin typeface="Times New Roman" panose="02020603050405020304" pitchFamily="18" charset="0"/>
              </a:rPr>
              <a:t>Kod iskazivanja vrednosti utrošenog materijala po nabavnim cenama koristi se više metoda, kao što su: metoda ″FIFO″, metoda ″LIFO″, metoda ″HIFO″, metoda ponderisanih cena i metoda reprodukcione cene.</a:t>
            </a: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699" y="1086077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Metoda ″FIFO″ First Input First Output</a:t>
            </a: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5893" y="2142762"/>
            <a:ext cx="5345636" cy="267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699" y="1086077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Metoda ″LIFO″ Last Input First Output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4562" y="1981110"/>
            <a:ext cx="5802228" cy="273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699" y="1086077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Metoda ″HIFO″ High Input First Output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840" y="1932667"/>
            <a:ext cx="5326166" cy="272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699" y="1086077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Metoda ponderisanih cena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</a:pPr>
            <a:r>
              <a:rPr lang="vi-VN" sz="2400" dirty="0" smtClean="0">
                <a:latin typeface="Times New Roman"/>
              </a:rPr>
              <a:t>Metoda ponderisanih cena se zasniva na utvrđivanju prosečnih</a:t>
            </a:r>
            <a:r>
              <a:rPr lang="sr-Latn-CS" sz="2400" dirty="0" smtClean="0">
                <a:latin typeface="Times New Roman"/>
              </a:rPr>
              <a:t> cena utrošaka materijala. U primeni su dva načina izračunavanja ponderisanih cena:</a:t>
            </a:r>
          </a:p>
          <a:p>
            <a:pPr marL="979488" indent="-457200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sr-Latn-CS" sz="2400" dirty="0" smtClean="0">
                <a:latin typeface="Times New Roman"/>
              </a:rPr>
              <a:t>prilikom </a:t>
            </a:r>
            <a:r>
              <a:rPr lang="sr-Latn-CS" sz="2400" dirty="0" smtClean="0">
                <a:latin typeface="Times New Roman"/>
              </a:rPr>
              <a:t>svake pojedinačne nabavke </a:t>
            </a:r>
            <a:r>
              <a:rPr lang="sr-Latn-CS" sz="2400" dirty="0" smtClean="0">
                <a:latin typeface="Times New Roman"/>
              </a:rPr>
              <a:t>materijala, i</a:t>
            </a:r>
          </a:p>
          <a:p>
            <a:pPr marL="979488" indent="-457200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sr-Latn-CS" sz="2400" dirty="0" smtClean="0">
                <a:latin typeface="Times New Roman"/>
              </a:rPr>
              <a:t>na kraju obračunskog perioda - kumulativno.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Obračun prosečne cene se, kod prvog načina izračunavanja, vrši na sledeći način: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285670" y="4682670"/>
          <a:ext cx="2461987" cy="869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3" imgW="1168200" imgH="431640" progId="Equation.3">
                  <p:embed/>
                </p:oleObj>
              </mc:Choice>
              <mc:Fallback>
                <p:oleObj name="Equation" r:id="rId3" imgW="116820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5670" y="4682670"/>
                        <a:ext cx="2461987" cy="8690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699" y="1086077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Metoda ponderisanih cena (prvi način)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2993" y="1957160"/>
            <a:ext cx="5434945" cy="256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Obračun prosečne cene se, kod drugog načina izračunavanja, vrši na sledeći način: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073145" y="3068248"/>
          <a:ext cx="4368168" cy="1167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3" imgW="1803240" imgH="431640" progId="Equation.3">
                  <p:embed/>
                </p:oleObj>
              </mc:Choice>
              <mc:Fallback>
                <p:oleObj name="Equation" r:id="rId3" imgW="180324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3145" y="3068248"/>
                        <a:ext cx="4368168" cy="11678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699" y="1086077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Metoda ponderisanih cena (drugi način)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155" y="2004512"/>
            <a:ext cx="5686798" cy="188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863" y="1338943"/>
            <a:ext cx="8001680" cy="4618946"/>
          </a:xfrm>
        </p:spPr>
        <p:txBody>
          <a:bodyPr/>
          <a:lstStyle/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Računovodstvenom regulativom u našoj zemlji trošenje predmeta rada se tretira kao trošenje materijala i obuhvata:</a:t>
            </a:r>
            <a:endParaRPr lang="sr-Latn-R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Trošenje materijala za izradu </a:t>
            </a:r>
            <a:r>
              <a:rPr lang="sr-Latn-CS" sz="2400" dirty="0" smtClean="0">
                <a:latin typeface="Times New Roman" panose="02020603050405020304" pitchFamily="18" charset="0"/>
              </a:rPr>
              <a:t>(sirovine, osnovni i pomoćni materijal),</a:t>
            </a: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Trošenje ostalog režijskog materijala </a:t>
            </a:r>
            <a:r>
              <a:rPr lang="sr-Latn-CS" sz="2400" dirty="0" smtClean="0">
                <a:latin typeface="Times New Roman" panose="02020603050405020304" pitchFamily="18" charset="0"/>
              </a:rPr>
              <a:t>(materijal za održavanje higijene, kancelarijski i drugi materijal, rezervni delovi, ambalaža, alati, inventar i drugo),</a:t>
            </a: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Trošenje goriva i maziva </a:t>
            </a:r>
            <a:r>
              <a:rPr lang="sr-Latn-CS" sz="2400" dirty="0" smtClean="0">
                <a:latin typeface="Times New Roman" panose="02020603050405020304" pitchFamily="18" charset="0"/>
              </a:rPr>
              <a:t>(električna energija, ugalj, nafta i njeni derivati, gas, para, topla voda itd.). </a:t>
            </a: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endParaRPr lang="sr-Latn-CS" sz="2400" dirty="0" smtClean="0"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713" y="971777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Metoda reprodukcione cene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1325" indent="-441325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</a:pPr>
            <a:r>
              <a:rPr lang="sr-Latn-CS" sz="2400" dirty="0" smtClean="0">
                <a:latin typeface="Times New Roman"/>
              </a:rPr>
              <a:t>Iskazivanje utrošenih materijala metodom reprodukcione cene se zasniva na trenutnim tržišnim cenama, odnosno na cenama po kojima se mogu nabaviti materijali prilikom njihovog trošenja.</a:t>
            </a:r>
          </a:p>
          <a:p>
            <a:pPr marL="457200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Pomoću reprodukcione cene utvrđuje se realan iznos cene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koštanja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 time i prodajne cene proizvoda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(čime se obezbeđuju sredstva za reprodukovanje predmeta rada)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Kao nedostatak ove metode se ističe neobjektivnost u utvrđivanju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tržišne cene – kao reprodukcione cene.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713" y="971777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Stalne cene utrošenih materijala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1325" indent="-441325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</a:pPr>
            <a:r>
              <a:rPr lang="sr-Latn-CS" sz="2400" dirty="0" smtClean="0">
                <a:latin typeface="Times New Roman"/>
              </a:rPr>
              <a:t>S</a:t>
            </a:r>
            <a:r>
              <a:rPr lang="vi-VN" sz="2400" dirty="0" smtClean="0">
                <a:latin typeface="Times New Roman"/>
              </a:rPr>
              <a:t>talne cene</a:t>
            </a:r>
            <a:r>
              <a:rPr lang="sr-Latn-CS" sz="2400" dirty="0" smtClean="0">
                <a:latin typeface="Times New Roman"/>
              </a:rPr>
              <a:t> </a:t>
            </a:r>
            <a:r>
              <a:rPr lang="vi-VN" sz="2400" dirty="0" smtClean="0">
                <a:latin typeface="Times New Roman"/>
              </a:rPr>
              <a:t>su unapred utvrđene cene za određeni</a:t>
            </a:r>
            <a:r>
              <a:rPr lang="sr-Latn-CS" sz="2400" dirty="0" smtClean="0">
                <a:latin typeface="Times New Roman"/>
              </a:rPr>
              <a:t> </a:t>
            </a:r>
            <a:r>
              <a:rPr lang="vi-VN" sz="2400" dirty="0" smtClean="0">
                <a:latin typeface="Times New Roman"/>
              </a:rPr>
              <a:t>vremenski period</a:t>
            </a:r>
            <a:r>
              <a:rPr lang="sr-Latn-CS" sz="2400" dirty="0" smtClean="0">
                <a:latin typeface="Times New Roman"/>
              </a:rPr>
              <a:t> i mogu biti:</a:t>
            </a:r>
          </a:p>
          <a:p>
            <a:pPr marL="898525" indent="-457200" algn="just" defTabSz="898525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Planske</a:t>
            </a:r>
            <a:r>
              <a:rPr lang="sr-Latn-CS" sz="2400" dirty="0" smtClean="0">
                <a:latin typeface="Times New Roman"/>
              </a:rPr>
              <a:t> - p</a:t>
            </a:r>
            <a:r>
              <a:rPr lang="vi-VN" sz="2400" dirty="0" smtClean="0">
                <a:latin typeface="Times New Roman"/>
              </a:rPr>
              <a:t>re iskazivanja finansijskog rezultata na kraju</a:t>
            </a:r>
            <a:r>
              <a:rPr lang="sr-Latn-CS" sz="2400" dirty="0" smtClean="0">
                <a:latin typeface="Times New Roman"/>
              </a:rPr>
              <a:t> </a:t>
            </a:r>
            <a:r>
              <a:rPr lang="vi-VN" sz="2400" dirty="0" smtClean="0">
                <a:latin typeface="Times New Roman"/>
              </a:rPr>
              <a:t>perioda, utvrđuje se odstupanje između planskih i</a:t>
            </a:r>
            <a:r>
              <a:rPr lang="sr-Latn-CS" sz="2400" dirty="0" smtClean="0">
                <a:latin typeface="Times New Roman"/>
              </a:rPr>
              <a:t> </a:t>
            </a:r>
            <a:r>
              <a:rPr lang="vi-VN" sz="2400" dirty="0" smtClean="0">
                <a:latin typeface="Times New Roman"/>
              </a:rPr>
              <a:t>nabavnih cena i za</a:t>
            </a:r>
            <a:r>
              <a:rPr lang="sr-Latn-CS" sz="2400" dirty="0" smtClean="0">
                <a:latin typeface="Times New Roman"/>
              </a:rPr>
              <a:t> </a:t>
            </a:r>
            <a:r>
              <a:rPr lang="vi-VN" sz="2400" dirty="0" smtClean="0">
                <a:latin typeface="Times New Roman"/>
              </a:rPr>
              <a:t>nastalu razliku koriguju troškovi.</a:t>
            </a:r>
            <a:endParaRPr lang="sr-Latn-CS" sz="2400" dirty="0" smtClean="0">
              <a:latin typeface="Times New Roman"/>
            </a:endParaRPr>
          </a:p>
          <a:p>
            <a:pPr marL="898525" indent="-457200" algn="just" defTabSz="898525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Standardne</a:t>
            </a:r>
            <a:r>
              <a:rPr lang="sr-Latn-CS" sz="2400" dirty="0" smtClean="0">
                <a:latin typeface="Times New Roman"/>
              </a:rPr>
              <a:t> - </a:t>
            </a:r>
            <a:r>
              <a:rPr lang="vi-VN" sz="2400" dirty="0" smtClean="0">
                <a:latin typeface="Times New Roman"/>
              </a:rPr>
              <a:t>standardne cene se utvrđuju primenom</a:t>
            </a:r>
            <a:r>
              <a:rPr lang="sr-Latn-CS" sz="2400" dirty="0" smtClean="0">
                <a:latin typeface="Times New Roman"/>
              </a:rPr>
              <a:t> </a:t>
            </a:r>
            <a:r>
              <a:rPr lang="vi-VN" sz="2400" dirty="0" smtClean="0">
                <a:latin typeface="Times New Roman"/>
              </a:rPr>
              <a:t>naučnih metoda.</a:t>
            </a:r>
            <a:endParaRPr lang="sr-Latn-CS" sz="240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699" y="1086077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Planske cene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3861" y="2017576"/>
            <a:ext cx="5701532" cy="270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41" y="906463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37. TROŠKOVI SREDSTAVA ZA RAD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877" y="1420585"/>
            <a:ext cx="8177212" cy="4243387"/>
          </a:xfrm>
        </p:spPr>
        <p:txBody>
          <a:bodyPr/>
          <a:lstStyle/>
          <a:p>
            <a:pPr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Prema našim računovodstvenim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propisima, troškove sredstava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za rad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čine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sr-Latn-C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833437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amortizacije (imaju najveće učešće),</a:t>
            </a:r>
          </a:p>
          <a:p>
            <a:pPr marL="833437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tekućeg održavanja,</a:t>
            </a:r>
          </a:p>
          <a:p>
            <a:pPr marL="833437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investicionog održavanja.</a:t>
            </a:r>
          </a:p>
          <a:p>
            <a:pPr marL="363538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Osim ovih troškova pojedine zemlje u troškove sredstava za rad ubrajaju i:</a:t>
            </a:r>
          </a:p>
          <a:p>
            <a:pPr marL="473075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Premije osiguranja sredstava za rad (nematerijalni troškovi),</a:t>
            </a:r>
          </a:p>
          <a:p>
            <a:pPr marL="473075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pl-PL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kamatama na kredite za osnovna sredstva (finansijski rashodi).</a:t>
            </a:r>
            <a:endParaRPr lang="sr-Latn-C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63538"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endParaRPr lang="sr-Latn-R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41" y="906463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38. TROŠKOVI RADA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877" y="1420585"/>
            <a:ext cx="8177212" cy="4490358"/>
          </a:xfrm>
        </p:spPr>
        <p:txBody>
          <a:bodyPr/>
          <a:lstStyle/>
          <a:p>
            <a:pPr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rada predstavljaju vrednosno izraženo trošenje radne snage.</a:t>
            </a:r>
          </a:p>
          <a:p>
            <a:pPr marL="363538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U troškove rada, prema našim propisima, spadaju:</a:t>
            </a:r>
          </a:p>
          <a:p>
            <a:pPr marL="800100" indent="-342900" algn="just">
              <a:spcBef>
                <a:spcPts val="3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neto zarada (za redovni rad, za prekovremeni zad,...)</a:t>
            </a:r>
          </a:p>
          <a:p>
            <a:pPr marL="800100" indent="-342900" algn="just">
              <a:spcBef>
                <a:spcPts val="3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neto naknada zarada (za bolovanje, godišnji odmor,...)</a:t>
            </a:r>
          </a:p>
          <a:p>
            <a:pPr marL="800100" indent="-342900" algn="just">
              <a:spcBef>
                <a:spcPts val="3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pl-PL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poreza na zarade i naknade zarada,</a:t>
            </a:r>
          </a:p>
          <a:p>
            <a:pPr marL="800100" indent="-342900" algn="just">
              <a:spcBef>
                <a:spcPts val="3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pl-PL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doprinosa na zarade i naknade zarada (za PIO,...), </a:t>
            </a:r>
          </a:p>
          <a:p>
            <a:pPr marL="800100" indent="-342900" algn="just">
              <a:spcBef>
                <a:spcPts val="3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pl-PL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Ostali lični rashodi (regres).</a:t>
            </a:r>
          </a:p>
          <a:p>
            <a:pPr marL="804863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endParaRPr lang="pl-PL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804863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endParaRPr lang="sr-Latn-R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41" y="906463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39. TROŠKOVI PROIZVODNIH USLUGA I NEMATERIJALNI TROŠKOVI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877" y="2171700"/>
            <a:ext cx="8177212" cy="3233058"/>
          </a:xfrm>
        </p:spPr>
        <p:txBody>
          <a:bodyPr/>
          <a:lstStyle/>
          <a:p>
            <a:pPr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proizvodnih usluga predstavljaju iznos novčanih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sredstava koji se plaća privrednim subjektima i fizičkim licima za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određene usluge izvršene preduzeću.</a:t>
            </a:r>
            <a:endParaRPr lang="sr-Latn-C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63538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Proizvodne usluge se koriste za poslove koji ne mogu da se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izvršavaju u okviru privrednog društva, ili je, pak, njihovo obavljanje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neracionalno. Zato se realizacija tih poslova poverava specijalizovanim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organizacijama.</a:t>
            </a:r>
            <a:endParaRPr lang="sr-Latn-R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877" y="1094014"/>
            <a:ext cx="8177212" cy="4310744"/>
          </a:xfrm>
        </p:spPr>
        <p:txBody>
          <a:bodyPr/>
          <a:lstStyle/>
          <a:p>
            <a:pPr marL="363538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U </a:t>
            </a: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troškove proizvodnih usluga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spadaju:</a:t>
            </a:r>
          </a:p>
          <a:p>
            <a:pPr marL="800100" indent="-342900" algn="just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 usluga na izradi učinka,</a:t>
            </a:r>
          </a:p>
          <a:p>
            <a:pPr marL="800100" indent="-342900" algn="just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pl-PL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transportnih usluga,</a:t>
            </a:r>
          </a:p>
          <a:p>
            <a:pPr marL="800100" indent="-342900" algn="just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pl-PL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usluga održavanja,</a:t>
            </a:r>
          </a:p>
          <a:p>
            <a:pPr marL="800100" indent="-342900" algn="just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pl-PL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zakupnine,</a:t>
            </a:r>
          </a:p>
          <a:p>
            <a:pPr marL="800100" indent="-342900" algn="just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pl-PL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sajmova,</a:t>
            </a:r>
          </a:p>
          <a:p>
            <a:pPr marL="800100" indent="-342900" algn="just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pl-PL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reklame i propagande,</a:t>
            </a:r>
          </a:p>
          <a:p>
            <a:pPr marL="800100" indent="-342900" algn="just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pl-PL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ostalih usluga.</a:t>
            </a:r>
          </a:p>
          <a:p>
            <a:pPr marL="804863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endParaRPr lang="sr-Latn-R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151" y="1079726"/>
            <a:ext cx="8383361" cy="4784272"/>
          </a:xfrm>
        </p:spPr>
        <p:txBody>
          <a:bodyPr/>
          <a:lstStyle/>
          <a:p>
            <a:pPr marL="363538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U  </a:t>
            </a: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nematerijalne troškove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spadaju:</a:t>
            </a:r>
          </a:p>
          <a:p>
            <a:pPr marL="800100" indent="-3429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naknada (autorski honorari, prevoz na službena putovanja, prevoz na radno mesto i sa radnog mesta,...,</a:t>
            </a:r>
            <a:endParaRPr lang="sr-Latn-C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800100" indent="-3429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neproizvodnih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usluga (zdravstvene, advokatske,...)</a:t>
            </a:r>
            <a:endParaRPr lang="sr-Latn-C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800100" indent="-3429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reprezentacije,</a:t>
            </a:r>
          </a:p>
          <a:p>
            <a:pPr marL="800100" indent="-3429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premije osiguranja,</a:t>
            </a:r>
          </a:p>
          <a:p>
            <a:pPr marL="800100" indent="-3429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platnog prometa,</a:t>
            </a:r>
          </a:p>
          <a:p>
            <a:pPr marL="800100" indent="-3429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članarina (stručnim udruženjima, za časopise,...),</a:t>
            </a:r>
            <a:endParaRPr lang="sr-Latn-C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800100" indent="-3429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poreza (porez na imovinu),</a:t>
            </a:r>
            <a:endParaRPr lang="sr-Latn-C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800100" indent="-3429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doprinosa,</a:t>
            </a:r>
          </a:p>
          <a:p>
            <a:pPr marL="800100" indent="-3429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Ostali nematerijalni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(sudski, revizija, oglasi,....).</a:t>
            </a:r>
            <a:endParaRPr lang="sr-Latn-R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713" y="820738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33. UTROŠCI SREDSTAVA ZA RAD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863" y="1443038"/>
            <a:ext cx="8177212" cy="4357688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Trošenje sredstava za rad se ispoljava u obliku:</a:t>
            </a:r>
            <a:endParaRPr lang="sr-Latn-R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806450" indent="-4572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Fizičkog trošenja </a:t>
            </a:r>
            <a:r>
              <a:rPr lang="sr-Latn-CS" sz="2400" dirty="0" smtClean="0">
                <a:latin typeface="Times New Roman" panose="02020603050405020304" pitchFamily="18" charset="0"/>
              </a:rPr>
              <a:t>- veličina utrošaka uslovljena je vekom trajanja i intenzitetom </a:t>
            </a:r>
            <a:r>
              <a:rPr lang="sr-Latn-CS" sz="2400" dirty="0" smtClean="0">
                <a:latin typeface="Times New Roman" panose="02020603050405020304" pitchFamily="18" charset="0"/>
              </a:rPr>
              <a:t>trošenja, proporcionalo je obimu proizvodnje;</a:t>
            </a:r>
            <a:endParaRPr lang="sr-Latn-CS" sz="2400" dirty="0" smtClean="0">
              <a:latin typeface="Times New Roman" panose="02020603050405020304" pitchFamily="18" charset="0"/>
            </a:endParaRPr>
          </a:p>
          <a:p>
            <a:pPr marL="806450" indent="-4572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Fizičko starenje </a:t>
            </a:r>
            <a:r>
              <a:rPr lang="sr-Latn-CS" sz="2400" dirty="0" smtClean="0">
                <a:latin typeface="Times New Roman" panose="02020603050405020304" pitchFamily="18" charset="0"/>
              </a:rPr>
              <a:t>- j</a:t>
            </a:r>
            <a:r>
              <a:rPr lang="vi-VN" sz="2400" dirty="0" smtClean="0">
                <a:latin typeface="Times New Roman" panose="02020603050405020304" pitchFamily="18" charset="0"/>
              </a:rPr>
              <a:t>avlja se</a:t>
            </a:r>
            <a:r>
              <a:rPr lang="sr-Latn-CS" sz="2400" dirty="0" smtClean="0"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</a:rPr>
              <a:t>kada sredstva ne rade, ali su izložena ‚‚zubu vremena‚‚ i gube od svojih</a:t>
            </a:r>
            <a:r>
              <a:rPr lang="sr-Latn-CS" sz="2400" dirty="0" smtClean="0"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</a:rPr>
              <a:t>upotrebnih kvaliteta.</a:t>
            </a:r>
            <a:endParaRPr lang="sr-Latn-CS" sz="2400" dirty="0" smtClean="0">
              <a:latin typeface="Times New Roman" panose="02020603050405020304" pitchFamily="18" charset="0"/>
            </a:endParaRPr>
          </a:p>
          <a:p>
            <a:pPr marL="806450" indent="-457200" algn="just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Loma i kvara “tehničkog udesa” </a:t>
            </a:r>
            <a:r>
              <a:rPr lang="sr-Latn-CS" sz="2400" dirty="0" smtClean="0">
                <a:latin typeface="Times New Roman" panose="02020603050405020304" pitchFamily="18" charset="0"/>
              </a:rPr>
              <a:t>-  uzroci su obično subjektivne prirode, sadržani u nepravilnoj upotrebi ili nesavesnom ponašanju rukovaoca sredstava.</a:t>
            </a: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endParaRPr lang="sr-Latn-CS" sz="2400" dirty="0" smtClean="0"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41" y="906463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34. UTROŠCI RADNE SNAGE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191" y="1518557"/>
            <a:ext cx="8177212" cy="4357688"/>
          </a:xfrm>
        </p:spPr>
        <p:txBody>
          <a:bodyPr/>
          <a:lstStyle/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U procesu reprodukcije radna snaga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se javlja kao inicijator, organizator i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izvršilac poslovnih aktivnosti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koji tom prilikom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troši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svoju fizičku i intelektualnu snagu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tj.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troši bioenergiju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 </a:t>
            </a: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Pod utrošcima radne snage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podrazumeva utrošena bioenergija radnika u procesu reprodukcije (koja je izražena u odgovarajućim jedinicama mere).</a:t>
            </a: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Trošenjem bioenergije radnika u procesu proizvodnje stvara se proizvod koji ima veću vrednost od uloženih sredstava za proizvodnju (stvara se tzv. novostvorena vrednost).</a:t>
            </a:r>
            <a:endParaRPr lang="sr-Latn-R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endParaRPr lang="sr-Latn-CS" sz="2400" dirty="0" smtClean="0"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863" y="1028700"/>
            <a:ext cx="8177212" cy="4929188"/>
          </a:xfrm>
        </p:spPr>
        <p:txBody>
          <a:bodyPr/>
          <a:lstStyle/>
          <a:p>
            <a:pPr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Faktori koji utiču na trošenje radne snage:</a:t>
            </a:r>
          </a:p>
          <a:p>
            <a:pPr marL="800100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Objektivni  </a:t>
            </a:r>
            <a:r>
              <a:rPr lang="sr-Latn-CS" sz="2400" dirty="0" smtClean="0">
                <a:latin typeface="Times New Roman" panose="02020603050405020304" pitchFamily="18" charset="0"/>
              </a:rPr>
              <a:t>- tehnički faktori (karakteristike proizvoda, karakter tehnološkog procesa, karakteristike materijala i sredstava za rad, tehnička opremljenost rada) i društveni faktore (tržište).</a:t>
            </a:r>
          </a:p>
          <a:p>
            <a:pPr marL="800100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Organizacioni </a:t>
            </a:r>
            <a:r>
              <a:rPr lang="sr-Latn-CS" sz="2400" dirty="0" smtClean="0">
                <a:latin typeface="Times New Roman" panose="02020603050405020304" pitchFamily="18" charset="0"/>
              </a:rPr>
              <a:t>- kvalifikaciona struktura zaposlenih, intenzitet rada, nivo organizovanosti procesa rada,…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en-US" sz="2400" dirty="0" smtClean="0">
                <a:latin typeface="Times New Roman" panose="02020603050405020304" pitchFamily="18" charset="0"/>
              </a:rPr>
              <a:t>U </a:t>
            </a:r>
            <a:r>
              <a:rPr lang="en-US" sz="2400" dirty="0" err="1" smtClean="0">
                <a:latin typeface="Times New Roman" panose="02020603050405020304" pitchFamily="18" charset="0"/>
              </a:rPr>
              <a:t>zavisnosti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od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veličine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trošenja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radne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snage</a:t>
            </a:r>
            <a:r>
              <a:rPr lang="en-US" sz="2400" dirty="0" smtClean="0">
                <a:latin typeface="Times New Roman" panose="02020603050405020304" pitchFamily="18" charset="0"/>
              </a:rPr>
              <a:t> u </a:t>
            </a:r>
            <a:r>
              <a:rPr lang="en-US" sz="2400" dirty="0" err="1" smtClean="0">
                <a:latin typeface="Times New Roman" panose="02020603050405020304" pitchFamily="18" charset="0"/>
              </a:rPr>
              <a:t>reprodukciji</a:t>
            </a:r>
            <a:r>
              <a:rPr lang="en-US" sz="2400" dirty="0" smtClean="0">
                <a:latin typeface="Times New Roman" panose="02020603050405020304" pitchFamily="18" charset="0"/>
              </a:rPr>
              <a:t>,</a:t>
            </a:r>
            <a:r>
              <a:rPr lang="sr-Latn-C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razlikuju</a:t>
            </a:r>
            <a:r>
              <a:rPr lang="en-US" sz="2400" dirty="0" smtClean="0">
                <a:latin typeface="Times New Roman" panose="02020603050405020304" pitchFamily="18" charset="0"/>
              </a:rPr>
              <a:t> se</a:t>
            </a:r>
            <a:r>
              <a:rPr lang="sr-Latn-CS" sz="2400" dirty="0" smtClean="0">
                <a:latin typeface="Times New Roman" panose="02020603050405020304" pitchFamily="18" charset="0"/>
              </a:rPr>
              <a:t>: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endParaRPr lang="sr-Latn-CS" sz="2400" dirty="0" smtClean="0">
              <a:latin typeface="Times New Roman" panose="02020603050405020304" pitchFamily="18" charset="0"/>
            </a:endParaRPr>
          </a:p>
          <a:p>
            <a:pPr marL="900113" indent="-457200" defTabSz="985838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2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stvarni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sr-Latn-C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sr-Latn-CS" sz="2400" dirty="0" smtClean="0">
                <a:latin typeface="Times New Roman" panose="02020603050405020304" pitchFamily="18" charset="0"/>
              </a:rPr>
              <a:t>utrošci radne </a:t>
            </a:r>
            <a:r>
              <a:rPr lang="sr-Latn-CS" sz="2400" dirty="0" smtClean="0">
                <a:latin typeface="Times New Roman" panose="02020603050405020304" pitchFamily="18" charset="0"/>
              </a:rPr>
              <a:t>snage,</a:t>
            </a:r>
            <a:endParaRPr lang="sr-Latn-CS" sz="2400" dirty="0" smtClean="0">
              <a:latin typeface="Times New Roman" panose="02020603050405020304" pitchFamily="18" charset="0"/>
            </a:endParaRPr>
          </a:p>
          <a:p>
            <a:pPr marL="900113" indent="-457200" defTabSz="985838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2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standardni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utrošci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radne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snage</a:t>
            </a:r>
            <a:r>
              <a:rPr lang="en-US" sz="2400" dirty="0" smtClean="0">
                <a:latin typeface="Times New Roman" panose="02020603050405020304" pitchFamily="18" charset="0"/>
              </a:rPr>
              <a:t>.</a:t>
            </a: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863" y="1028700"/>
            <a:ext cx="8177212" cy="4929188"/>
          </a:xfrm>
        </p:spPr>
        <p:txBody>
          <a:bodyPr/>
          <a:lstStyle/>
          <a:p>
            <a:pPr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Stvarni utrošci radne snage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čine:</a:t>
            </a:r>
          </a:p>
          <a:p>
            <a:pPr marL="800100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proizvodni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utrošci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radne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snage</a:t>
            </a:r>
            <a:r>
              <a:rPr lang="en-US" sz="2400" dirty="0" smtClean="0">
                <a:latin typeface="Times New Roman" panose="02020603050405020304" pitchFamily="18" charset="0"/>
              </a:rPr>
              <a:t>, </a:t>
            </a:r>
            <a:endParaRPr lang="sr-Latn-CS" sz="2400" dirty="0" smtClean="0">
              <a:latin typeface="Times New Roman" panose="02020603050405020304" pitchFamily="18" charset="0"/>
            </a:endParaRPr>
          </a:p>
          <a:p>
            <a:pPr marL="800100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neproizvodni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utrošci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radne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snage</a:t>
            </a:r>
            <a:r>
              <a:rPr lang="en-US" sz="2400" dirty="0" smtClean="0">
                <a:latin typeface="Times New Roman" panose="02020603050405020304" pitchFamily="18" charset="0"/>
              </a:rPr>
              <a:t>, </a:t>
            </a:r>
            <a:endParaRPr lang="sr-Latn-CS" sz="2400" dirty="0" smtClean="0">
              <a:latin typeface="Times New Roman" panose="02020603050405020304" pitchFamily="18" charset="0"/>
            </a:endParaRPr>
          </a:p>
          <a:p>
            <a:pPr marL="800100" indent="-457200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2400" dirty="0" err="1" smtClean="0">
                <a:latin typeface="Times New Roman" panose="02020603050405020304" pitchFamily="18" charset="0"/>
              </a:rPr>
              <a:t>utrošci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angažovane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radne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snage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izraženi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u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neradu</a:t>
            </a:r>
            <a:r>
              <a:rPr lang="en-US" sz="2400" dirty="0" smtClean="0">
                <a:latin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</a:rPr>
              <a:t>gde</a:t>
            </a:r>
            <a:r>
              <a:rPr lang="en-US" sz="2400" dirty="0" smtClean="0">
                <a:latin typeface="Times New Roman" panose="02020603050405020304" pitchFamily="18" charset="0"/>
              </a:rPr>
              <a:t> se </a:t>
            </a:r>
            <a:r>
              <a:rPr lang="en-US" sz="2400" dirty="0" err="1" smtClean="0">
                <a:latin typeface="Times New Roman" panose="02020603050405020304" pitchFamily="18" charset="0"/>
              </a:rPr>
              <a:t>radna</a:t>
            </a:r>
            <a:r>
              <a:rPr lang="sr-Latn-C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snaga</a:t>
            </a:r>
            <a:r>
              <a:rPr lang="en-US" sz="2400" dirty="0" smtClean="0">
                <a:latin typeface="Times New Roman" panose="02020603050405020304" pitchFamily="18" charset="0"/>
              </a:rPr>
              <a:t> ne </a:t>
            </a:r>
            <a:r>
              <a:rPr lang="en-US" sz="2400" dirty="0" err="1" smtClean="0">
                <a:latin typeface="Times New Roman" panose="02020603050405020304" pitchFamily="18" charset="0"/>
              </a:rPr>
              <a:t>troši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i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za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rezultat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nema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učinak</a:t>
            </a:r>
            <a:r>
              <a:rPr lang="sr-Latn-CS" sz="2400" dirty="0" smtClean="0">
                <a:latin typeface="Times New Roman" panose="02020603050405020304" pitchFamily="18" charset="0"/>
              </a:rPr>
              <a:t> (</a:t>
            </a:r>
            <a:r>
              <a:rPr lang="en-US" sz="2400" dirty="0" err="1" smtClean="0">
                <a:latin typeface="Times New Roman" panose="02020603050405020304" pitchFamily="18" charset="0"/>
              </a:rPr>
              <a:t>proizvod</a:t>
            </a:r>
            <a:r>
              <a:rPr lang="en-US" sz="2400" dirty="0" smtClean="0">
                <a:latin typeface="Times New Roman" panose="02020603050405020304" pitchFamily="18" charset="0"/>
              </a:rPr>
              <a:t>).</a:t>
            </a:r>
            <a:endParaRPr lang="sr-Latn-CS" sz="2400" dirty="0" smtClean="0">
              <a:latin typeface="Times New Roman" panose="02020603050405020304" pitchFamily="18" charset="0"/>
            </a:endParaRPr>
          </a:p>
          <a:p>
            <a:pPr marL="457200" indent="-457200" defTabSz="441325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en-US" sz="2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Standardni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utrošci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radne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snage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predstavljaju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minimalno</a:t>
            </a:r>
            <a:r>
              <a:rPr lang="sr-Latn-C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objektivno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potrebne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utroške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radne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snage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za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konkretni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proizvod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i</a:t>
            </a:r>
            <a:r>
              <a:rPr lang="sr-Latn-C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konkretni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proces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rada</a:t>
            </a:r>
            <a:r>
              <a:rPr lang="sr-Latn-RS" sz="2400" dirty="0" smtClean="0">
                <a:latin typeface="Times New Roman" panose="02020603050405020304" pitchFamily="18" charset="0"/>
              </a:rPr>
              <a:t> (uz standardnu kvalifikovanost, sa standardnim intenzitetom rada, uz standardnu organizaciju rada,...)</a:t>
            </a:r>
            <a:r>
              <a:rPr lang="en-US" sz="2400" dirty="0" smtClean="0">
                <a:latin typeface="Times New Roman" panose="02020603050405020304" pitchFamily="18" charset="0"/>
              </a:rPr>
              <a:t>.</a:t>
            </a:r>
            <a:r>
              <a:rPr lang="en-US" sz="2400" dirty="0">
                <a:latin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863" y="1028700"/>
            <a:ext cx="8177212" cy="4929188"/>
          </a:xfrm>
        </p:spPr>
        <p:txBody>
          <a:bodyPr/>
          <a:lstStyle/>
          <a:p>
            <a:pPr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Prema </a:t>
            </a:r>
            <a:r>
              <a:rPr lang="sr-Latn-CS" sz="2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mestu nastanka </a:t>
            </a:r>
            <a:r>
              <a:rPr lang="sr-Latn-C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utrošci radne snage se dele na one nastale na:</a:t>
            </a:r>
          </a:p>
          <a:p>
            <a:pPr marL="800100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RS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tehnološkim </a:t>
            </a:r>
            <a:r>
              <a:rPr lang="sr-Latn-RS" sz="28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radnim mestima</a:t>
            </a:r>
            <a:r>
              <a:rPr lang="sr-Latn-RS" sz="2800" dirty="0">
                <a:latin typeface="Times New Roman" panose="02020603050405020304" pitchFamily="18" charset="0"/>
              </a:rPr>
              <a:t> - proporcionalni </a:t>
            </a:r>
            <a:r>
              <a:rPr lang="sr-Latn-RS" sz="2800" dirty="0" smtClean="0">
                <a:latin typeface="Times New Roman" panose="02020603050405020304" pitchFamily="18" charset="0"/>
              </a:rPr>
              <a:t>obimu proizvodnje</a:t>
            </a:r>
            <a:r>
              <a:rPr lang="sr-Latn-RS" sz="2800" dirty="0">
                <a:latin typeface="Times New Roman" panose="02020603050405020304" pitchFamily="18" charset="0"/>
              </a:rPr>
              <a:t>,</a:t>
            </a:r>
            <a:endParaRPr lang="sr-Latn-RS" sz="2800" dirty="0" smtClean="0">
              <a:latin typeface="Times New Roman" panose="02020603050405020304" pitchFamily="18" charset="0"/>
            </a:endParaRPr>
          </a:p>
          <a:p>
            <a:pPr marL="800100" indent="-457200" algn="just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RS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netehnološkim </a:t>
            </a:r>
            <a:r>
              <a:rPr lang="sr-Latn-RS" sz="28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radnim mestima </a:t>
            </a:r>
            <a:r>
              <a:rPr lang="sr-Latn-RS" sz="2800" dirty="0">
                <a:latin typeface="Times New Roman" panose="02020603050405020304" pitchFamily="18" charset="0"/>
              </a:rPr>
              <a:t>- nisu u direktnoj vezi sa </a:t>
            </a:r>
            <a:r>
              <a:rPr lang="sr-Latn-RS" sz="2800" dirty="0" smtClean="0">
                <a:latin typeface="Times New Roman" panose="02020603050405020304" pitchFamily="18" charset="0"/>
              </a:rPr>
              <a:t>dinamikom kretanja proizvodnje.</a:t>
            </a:r>
            <a:endParaRPr lang="sr-Latn-CS" sz="2800" dirty="0" smtClean="0">
              <a:latin typeface="Times New Roman" panose="02020603050405020304" pitchFamily="18" charset="0"/>
            </a:endParaRPr>
          </a:p>
          <a:p>
            <a:pPr marL="457200" indent="-457200" defTabSz="441325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en-US" sz="2800" dirty="0" err="1">
                <a:latin typeface="Times New Roman" panose="02020603050405020304" pitchFamily="18" charset="0"/>
              </a:rPr>
              <a:t>Veza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između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nosioca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</a:rPr>
              <a:t>i</a:t>
            </a:r>
            <a:r>
              <a:rPr lang="sr-Latn-RS" sz="2800" dirty="0" smtClean="0"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</a:rPr>
              <a:t>utrošaka</a:t>
            </a:r>
            <a:r>
              <a:rPr 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radne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snage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može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biti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direktna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posredna</a:t>
            </a:r>
            <a:r>
              <a:rPr lang="en-US" sz="2800" dirty="0">
                <a:latin typeface="Times New Roman" panose="02020603050405020304" pitchFamily="18" charset="0"/>
              </a:rPr>
              <a:t>.</a:t>
            </a:r>
            <a:r>
              <a:rPr lang="en-US" sz="2400" dirty="0">
                <a:latin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5078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41" y="906463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35. </a:t>
            </a:r>
            <a:r>
              <a:rPr lang="sr-Latn-C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KLASIFIKACIJA TROŠKOVA PREDMETA RADA</a:t>
            </a:r>
            <a:endParaRPr lang="sr-Latn-CS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191" y="2000249"/>
            <a:ext cx="8177212" cy="3875995"/>
          </a:xfrm>
        </p:spPr>
        <p:txBody>
          <a:bodyPr/>
          <a:lstStyle/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R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roškovi 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predmeta rada prema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našim</a:t>
            </a:r>
            <a:r>
              <a:rPr lang="sr-Latn-R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računovodstvenim propisima 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imaju tretman troškova materijala. </a:t>
            </a:r>
            <a:endParaRPr lang="sr-Latn-R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Troškove materijala čine: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</a:t>
            </a:r>
            <a:r>
              <a:rPr lang="sr-Latn-C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materijala za izradu,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</a:t>
            </a:r>
            <a:r>
              <a:rPr lang="sr-Latn-C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ostalog materijala (režijskog) i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</a:t>
            </a:r>
            <a:r>
              <a:rPr lang="sr-Latn-C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goriva i </a:t>
            </a:r>
            <a:r>
              <a:rPr lang="sr-Latn-C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energije.</a:t>
            </a: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endParaRPr lang="sr-Latn-CS" sz="2400" dirty="0" smtClean="0"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41" y="906463"/>
            <a:ext cx="8545512" cy="48577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Troškovi materijala za izradu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863" y="1779814"/>
            <a:ext cx="8177212" cy="3639230"/>
          </a:xfrm>
        </p:spPr>
        <p:txBody>
          <a:bodyPr/>
          <a:lstStyle/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sr-Latn-C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Troškove materijala  izrade čine:</a:t>
            </a: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sirovina</a:t>
            </a:r>
            <a:endParaRPr lang="sr-Latn-CS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osnovnog materijala i</a:t>
            </a:r>
            <a:endParaRPr lang="sr-Latn-CS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985838" indent="-457200" algn="just" defTabSz="985838">
              <a:spcBef>
                <a:spcPts val="1200"/>
              </a:spcBef>
              <a:buClr>
                <a:srgbClr val="FF0000"/>
              </a:buClr>
              <a:buFont typeface="+mj-lt"/>
              <a:buAutoNum type="arabicPeriod"/>
              <a:defRPr/>
            </a:pPr>
            <a:r>
              <a:rPr lang="sr-Latn-C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troškovi pomoćnog materijala.</a:t>
            </a:r>
          </a:p>
          <a:p>
            <a:pPr algn="just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endParaRPr lang="sr-Latn-CS" sz="2400" dirty="0" smtClean="0">
              <a:latin typeface="Times New Roman" panose="02020603050405020304" pitchFamily="18" charset="0"/>
            </a:endParaRPr>
          </a:p>
          <a:p>
            <a:pPr marL="985838" indent="-457200" algn="just">
              <a:spcBef>
                <a:spcPts val="6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sr-Latn-C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sr-Latn-CS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374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KE-OFF DISPLAYTYPE" val="0"/>
</p:tagLst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F49B17"/>
      </a:dk2>
      <a:lt2>
        <a:srgbClr val="B5412C"/>
      </a:lt2>
      <a:accent1>
        <a:srgbClr val="496954"/>
      </a:accent1>
      <a:accent2>
        <a:srgbClr val="658570"/>
      </a:accent2>
      <a:accent3>
        <a:srgbClr val="FFFFFF"/>
      </a:accent3>
      <a:accent4>
        <a:srgbClr val="000000"/>
      </a:accent4>
      <a:accent5>
        <a:srgbClr val="B1B9B3"/>
      </a:accent5>
      <a:accent6>
        <a:srgbClr val="5B7865"/>
      </a:accent6>
      <a:hlink>
        <a:srgbClr val="9EBEA9"/>
      </a:hlink>
      <a:folHlink>
        <a:srgbClr val="CAEAD5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F49B17"/>
        </a:dk2>
        <a:lt2>
          <a:srgbClr val="B5412C"/>
        </a:lt2>
        <a:accent1>
          <a:srgbClr val="496954"/>
        </a:accent1>
        <a:accent2>
          <a:srgbClr val="658570"/>
        </a:accent2>
        <a:accent3>
          <a:srgbClr val="FFFFFF"/>
        </a:accent3>
        <a:accent4>
          <a:srgbClr val="000000"/>
        </a:accent4>
        <a:accent5>
          <a:srgbClr val="B1B9B3"/>
        </a:accent5>
        <a:accent6>
          <a:srgbClr val="5B7865"/>
        </a:accent6>
        <a:hlink>
          <a:srgbClr val="9EBEA9"/>
        </a:hlink>
        <a:folHlink>
          <a:srgbClr val="CAEA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1300</Words>
  <Application>Microsoft Office PowerPoint</Application>
  <PresentationFormat>On-screen Show (4:3)</PresentationFormat>
  <Paragraphs>161</Paragraphs>
  <Slides>27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Times New Roman</vt:lpstr>
      <vt:lpstr>Wingdings</vt:lpstr>
      <vt:lpstr>Standarddesign</vt:lpstr>
      <vt:lpstr>Equation</vt:lpstr>
      <vt:lpstr>32. UTROŠCI PREDMETA RADA</vt:lpstr>
      <vt:lpstr>PowerPoint Presentation</vt:lpstr>
      <vt:lpstr>33. UTROŠCI SREDSTAVA ZA RAD</vt:lpstr>
      <vt:lpstr>34. UTROŠCI RADNE SNAGE</vt:lpstr>
      <vt:lpstr>PowerPoint Presentation</vt:lpstr>
      <vt:lpstr>PowerPoint Presentation</vt:lpstr>
      <vt:lpstr>PowerPoint Presentation</vt:lpstr>
      <vt:lpstr>35. KLASIFIKACIJA TROŠKOVA PREDMETA RADA</vt:lpstr>
      <vt:lpstr>Troškovi materijala za izradu</vt:lpstr>
      <vt:lpstr>Troškovi ostalog (režijskog) materijala</vt:lpstr>
      <vt:lpstr>Troškovi goriva i energije</vt:lpstr>
      <vt:lpstr>36. CENE UTROŠENIH MATERIJALA</vt:lpstr>
      <vt:lpstr>Metoda ″FIFO″ First Input First Output</vt:lpstr>
      <vt:lpstr>Metoda ″LIFO″ Last Input First Output</vt:lpstr>
      <vt:lpstr>Metoda ″HIFO″ High Input First Output</vt:lpstr>
      <vt:lpstr>Metoda ponderisanih cena</vt:lpstr>
      <vt:lpstr>Metoda ponderisanih cena (prvi način)</vt:lpstr>
      <vt:lpstr>PowerPoint Presentation</vt:lpstr>
      <vt:lpstr>Metoda ponderisanih cena (drugi način)</vt:lpstr>
      <vt:lpstr>Metoda reprodukcione cene</vt:lpstr>
      <vt:lpstr>Stalne cene utrošenih materijala</vt:lpstr>
      <vt:lpstr>Planske cene</vt:lpstr>
      <vt:lpstr>37. TROŠKOVI SREDSTAVA ZA RAD</vt:lpstr>
      <vt:lpstr>38. TROŠKOVI RADA</vt:lpstr>
      <vt:lpstr>39. TROŠKOVI PROIZVODNIH USLUGA I NEMATERIJALNI TROŠKOVI</vt:lpstr>
      <vt:lpstr>PowerPoint Presentation</vt:lpstr>
      <vt:lpstr>PowerPoint Presentation</vt:lpstr>
    </vt:vector>
  </TitlesOfParts>
  <Company>PresentationPoint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Clipboard</dc:title>
  <dc:creator>PresentationPoint</dc:creator>
  <cp:lastModifiedBy>Aleksandra</cp:lastModifiedBy>
  <cp:revision>694</cp:revision>
  <cp:lastPrinted>2005-03-15T07:48:11Z</cp:lastPrinted>
  <dcterms:created xsi:type="dcterms:W3CDTF">2004-11-16T16:03:16Z</dcterms:created>
  <dcterms:modified xsi:type="dcterms:W3CDTF">2017-03-21T09:54:05Z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PPL_Language">
    <vt:i4>1031</vt:i4>
  </property>
</Properties>
</file>