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8" r:id="rId2"/>
    <p:sldId id="269" r:id="rId3"/>
    <p:sldId id="270" r:id="rId4"/>
    <p:sldId id="271" r:id="rId5"/>
    <p:sldId id="273" r:id="rId6"/>
    <p:sldId id="27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28651" y="63839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34. ELASTI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NOST T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RAŽNJE NA CENE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200150" y="1471613"/>
                <a:ext cx="10544175" cy="5072064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Elastičnost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predstavlja poseban vid međuzavisnosti odnosno povezanosti između pojedinih ekonomskih veličina (Alfred Maršal).</a:t>
                </a: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Koeficijent elastičnosti je relativan broj koji pokazuje intenzitet elastičnosti i može biti pozitivan ili negativan broj u zavisnosti od korelacionih odnosa između posmatranih ekonomskih veličina.</a:t>
                </a: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Cenovna elastičnost tražnje pokazuje stepen promene tržnje usled promene cene</a:t>
                </a:r>
              </a:p>
              <a:p>
                <a:pPr marL="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sr-Latn-RS" sz="28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𝑬𝒕</m:t>
                      </m:r>
                      <m:r>
                        <a:rPr lang="sr-Latn-RS" sz="28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𝒓𝒆𝒍𝒂𝒕𝒊𝒗𝒏𝒂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𝒑𝒓𝒐𝒎𝒆𝒏𝒂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𝒕𝒓𝒂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ž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𝒆𝒏𝒐𝒋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𝒌𝒐𝒍𝒊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č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𝒊𝒏𝒊</m:t>
                          </m:r>
                        </m:num>
                        <m:den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𝒓𝒆𝒍𝒂𝒕𝒊𝒗𝒏𝒂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𝒑𝒓𝒐𝒎𝒆𝒏𝒂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𝒖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𝒄𝒆𝒏𝒊</m:t>
                          </m:r>
                        </m:den>
                      </m:f>
                    </m:oMath>
                  </m:oMathPara>
                </a14:m>
                <a:endParaRPr lang="pl-PL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0150" y="1471613"/>
                <a:ext cx="10544175" cy="5072064"/>
              </a:xfrm>
              <a:blipFill rotWithShape="0">
                <a:blip r:embed="rId2"/>
                <a:stretch>
                  <a:fillRect l="-867" t="-962" r="-11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200150" y="1171575"/>
                <a:ext cx="10544175" cy="5372101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 zavisnosti od intenziteta elastičnosti postoje sl. </a:t>
                </a: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oblici elastičnosti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savršeno elastična ponuda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pl-PL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elastična ponuda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pl-PL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savršeno neelastična ponuda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pl-PL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neelastična </a:t>
                </a: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ponuda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pl-PL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jedinično elastična ponuda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pl-PL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pl-PL" sz="2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endParaRPr lang="pl-PL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0150" y="1171575"/>
                <a:ext cx="10544175" cy="5372101"/>
              </a:xfrm>
              <a:blipFill rotWithShape="0">
                <a:blip r:embed="rId2"/>
                <a:stretch>
                  <a:fillRect l="-867" t="-1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374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62410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ROBNA PROIZVODNJA</a:t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385888"/>
            <a:ext cx="10544175" cy="515778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Istorijski posmatrano, postoje dva osnovna tipa proizvodnje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naturalna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najstariji vid proizvodnje. Prisutan je još u prvobitnoj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ljudskoj zajednici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 domanantan je način proizvodnje u robovlasništvu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feudalizmu;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robna proizvodnja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Nastala je raspadom prvobitne ljudske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zajednice.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svom razvoju, robna proizvodnja je prošla kroz tri oblika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Prosta (sitna) robna proizvodnja,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Kapitalistička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robna proizvodnja,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Socijalistička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robna proizvodnja.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36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62410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sr-Latn-R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PROIZVODNE SNAGE</a:t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385888"/>
            <a:ext cx="10544175" cy="515778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Proizvodne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snage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čini skup svih subjektivnih i materijalnih (objektivnih) elemenata koji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međusobno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usko povezani, a koji direktno ili indirektno omogućavaju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odvijanje procesa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proizvodnje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Proizvodne snage se sastoje iz sledećih elemenata: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subjektivni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ljudi sa svojim znanjem, proizvodnim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iskustvom 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radnim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navikama;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materijalni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sredstva za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proizvodnju.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Oba elementa se mogu posmatrati sa dva aspekta: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kvantitativnog i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kvalitativnog.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572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62410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PROIZVODN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ODNOSI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471613"/>
            <a:ext cx="10544175" cy="50720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Proizvodni odnosi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odnosi između ljudi u procesu društvene reprodukcije.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Najznačajniji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među njima su: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Svojinski odnosi,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Odnosi između neposrednih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proizvođača,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Odnosi između neposrednih proizvođača 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upravljača, 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Odnosi između privrednih subjekata u robnoj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razmeni,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Odnosi u raspodeli rezultata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proizvodnje. 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688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471613"/>
            <a:ext cx="10544175" cy="50720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Osnovne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proizvodnih odnosa su: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Javljaju se u oblasti društvene reprodukcije;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Nužni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i nezavisni od volje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ljudi; 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Neposredno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zavise od razvoja proizvodnih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snaga;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Utiču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druge društvene odnose (pravne i političke odnose, moral, religiju i sl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.);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Određeni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privrednim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sistemom.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171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28625" y="62410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 KAO TRŽIŠNA KATEGORIJA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471613"/>
            <a:ext cx="10544175" cy="50720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svesnu i svrsishodnu delatnost usmerenu na stvaranje društveno korisnih proizvoda.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Razvrstavanje rada: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Fizički i umni,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Proizvodni i neproizvodni,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Individualnli i društveni,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Živi i minuli,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Prost i složen.</a:t>
            </a:r>
          </a:p>
        </p:txBody>
      </p:sp>
    </p:spTree>
    <p:extLst>
      <p:ext uri="{BB962C8B-B14F-4D97-AF65-F5344CB8AC3E}">
        <p14:creationId xmlns:p14="http://schemas.microsoft.com/office/powerpoint/2010/main" val="186108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471613"/>
            <a:ext cx="10544175" cy="50720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Podela rada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može biti: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prirodna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najstariji vid podele rada (prema polu, visini, snazi,...)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tehnička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podela jedinstvenog proizvodnog procesa na faze ili operacije, koje se dodeljuju pojedinačnim radnicima na izvršenje,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podela rada ukupnog društvenog fonda rada na pojedine oblasti ili grane (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opšta podela rada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raščlanjivanje privrednih grana na sektore (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posebna podela rada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i podela rada na nivou jednog privrednog društva (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pojedinačna podela rada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018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28625" y="62410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41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214437"/>
            <a:ext cx="10544175" cy="5329240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proizvod ljudskog rada namenjen tržištu.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ima određenu korisnost tj. da zadovoljava neku potrebu,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je proizvod ljudskog rada,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se može masovno proizvoditi,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je namenjena razmeni.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Roba ima: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upotrebnu vrednost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njeno svojstvo da zadovolji određenu potrebu, a zavisi od važnosti robe za potrošača, prilagođenosti potrebi i stepena u kojoj je potreba već zadovoljena,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vrednost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pokazuje količinu rada uloženog u njenoj proizvodnji. </a:t>
            </a:r>
          </a:p>
        </p:txBody>
      </p:sp>
    </p:spTree>
    <p:extLst>
      <p:ext uri="{BB962C8B-B14F-4D97-AF65-F5344CB8AC3E}">
        <p14:creationId xmlns:p14="http://schemas.microsoft.com/office/powerpoint/2010/main" val="227836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28625" y="624109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ORGANSKI </a:t>
            </a:r>
            <a:r>
              <a:rPr lang="sr-Latn-R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SASTAV KAPITALA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214437"/>
            <a:ext cx="10544175" cy="5329240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Organski sastav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</a:t>
            </a:r>
            <a:r>
              <a:rPr lang="sv-SE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 između konstantnog ili postojanog kapitala (C) </a:t>
            </a:r>
            <a:r>
              <a:rPr lang="sv-SE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varijabilnog </a:t>
            </a:r>
            <a:r>
              <a:rPr lang="sv-SE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 promenljivog kapitala (V) i označava se sa C:V.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Konstantni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 postojani kapital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obuhvata ulaganja u sredstva za proizvodnju tj. sredstva za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 (preneta vrednost).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tabLst>
                <a:tab pos="8343900" algn="l"/>
              </a:tabLst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Varijabilni ili promenljivi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obuhvata ulaganje u radnu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snagu (novostvorena vrednost).</a:t>
            </a:r>
            <a:endParaRPr lang="pl-PL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Organski sastav kapitala može biti izražen kao: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vrednosni sastav kapitala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odnos između C i V izražen u novcu,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tehnički sastav kapitala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odnos između postojanog i promenljivog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 naturalno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izražen odnosno u fizičkim jedinicama mere. 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879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424084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43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KAO TRŽIŠNA KATEGORIJA (pojam, definisanje i funkcije)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714500"/>
            <a:ext cx="10544175" cy="48291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opšta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roba ili opšti ekvivalent odnosno roba zamenljiva za bilo koju drugu robu.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novca su: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kao mera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vrednosti,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kao prometno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sredstvo,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kao sredstvo plaćanja (platežno sredstvo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kao sredstvo za zgrtanje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blaga,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Svetski novac ili novac kao međunarodno sredstvo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plaćanja.</a:t>
            </a:r>
          </a:p>
        </p:txBody>
      </p:sp>
    </p:spTree>
    <p:extLst>
      <p:ext uri="{BB962C8B-B14F-4D97-AF65-F5344CB8AC3E}">
        <p14:creationId xmlns:p14="http://schemas.microsoft.com/office/powerpoint/2010/main" val="122989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343025"/>
            <a:ext cx="10544175" cy="5200651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 i tražnja se nalaze u odnosima obrnute srazmere, pa je koeficijent cenovne elastičnosti tražnje uvek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negativan broj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Posmatrano po proizvodima elastičnost je neujednačena – kod luksuznih dobara je visoka, a kod nužnih dobara niska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ostoje dve osnovne kategorije cenovne elastičnosti tražnje: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tabLst>
                <a:tab pos="900113" algn="l"/>
              </a:tabLst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elastičnost tražnje u jednoj tački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koristi se kod neznatnih (infintenzimalnih) promena cena.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tabLst>
                <a:tab pos="900113" algn="l"/>
              </a:tabLst>
            </a:pPr>
            <a:r>
              <a:rPr lang="pl-PL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lučna elastičnost tražnje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koristi se kod naglih nešto većih promena cena.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43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424084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44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RAZVOJ ISTORIJSKIH OBLIKA NOVCA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328738"/>
            <a:ext cx="10544175" cy="521493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Istorijski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posmatrano novac je u svom razvoju prolazio kroz određene etape ili faze: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robni novac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(dve podfaze)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pl-PL" sz="24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kovani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papirni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 i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depozitni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novac,</a:t>
            </a:r>
          </a:p>
          <a:p>
            <a:pPr marL="8001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elektronski </a:t>
            </a: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novac.</a:t>
            </a:r>
            <a:endParaRPr lang="pl-PL" sz="24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42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28687" y="252634"/>
            <a:ext cx="9601199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45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ULOGA I ZNAČAJ NOVCA U SAVREMENIM USLOVIMA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085850" y="1443038"/>
            <a:ext cx="10658475" cy="521493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privredu je od izuzetnog značaja da ima usklađen odnos između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ukupno raspoloživih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robnih i novčanih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fondova (treba da budu u ravnoteži).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Regulisanje količine novca u opticaju je u nadležnosti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centralne banke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(u našoj zemlji to je Narodna banka Srbije).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Centralna 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banka utiče na količinu novca u opticaju putem: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Monetizacije vrednosnih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papira,</a:t>
            </a:r>
            <a:endParaRPr lang="pl-PL" sz="2400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Kredita centralne banke poslovnim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bankama,</a:t>
            </a:r>
          </a:p>
          <a:p>
            <a:pPr marL="800100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Zaduživanje države kod centralne banke,</a:t>
            </a:r>
          </a:p>
          <a:p>
            <a:pPr marL="800100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Stope obavezne 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rezerve,</a:t>
            </a:r>
          </a:p>
          <a:p>
            <a:pPr marL="800100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Deviznih transakcija</a:t>
            </a: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</a:pP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Brzina obrta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novca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40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3088" y="274638"/>
            <a:ext cx="7515225" cy="976312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Elastičnost tražnje u jednoj tački</a:t>
            </a:r>
            <a:endParaRPr lang="en-US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006" y="2736850"/>
            <a:ext cx="4671302" cy="383540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3932238" y="1762124"/>
                <a:ext cx="3554412" cy="757238"/>
              </a:xfr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𝑬𝒕</m:t>
                      </m:r>
                      <m:r>
                        <a:rPr lang="sr-Latn-RS" sz="20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0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den>
                      </m:f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num>
                        <m:den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den>
                      </m:f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den>
                      </m:f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num>
                        <m:den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3932238" y="1762124"/>
                <a:ext cx="3554412" cy="757238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67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74638"/>
            <a:ext cx="6769100" cy="976312"/>
          </a:xfrm>
        </p:spPr>
        <p:txBody>
          <a:bodyPr>
            <a:noAutofit/>
          </a:bodyPr>
          <a:lstStyle/>
          <a:p>
            <a:r>
              <a:rPr lang="sr-Latn-RS" sz="36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Lučna elastičnost tražnje</a:t>
            </a:r>
            <a:endParaRPr lang="en-US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488" y="2406647"/>
            <a:ext cx="4969866" cy="3949702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1928813" y="1400175"/>
                <a:ext cx="7643812" cy="1471613"/>
              </a:xfr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𝑬𝒕</m:t>
                      </m:r>
                      <m:r>
                        <a:rPr lang="sr-Latn-RS" sz="20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0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num>
                        <m:den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den>
                      </m:f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num>
                        <m:den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den>
                      </m:f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𝑸</m:t>
                              </m:r>
                            </m:e>
                            <m:sub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𝑸</m:t>
                              </m:r>
                            </m:e>
                            <m:sub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f>
                            <m:fPr>
                              <m:ctrlP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e>
                                <m:sub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sr-Latn-RS" sz="2000" b="1" i="1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𝑸</m:t>
                                  </m:r>
                                </m:e>
                                <m:sub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den>
                      </m:f>
                      <m:r>
                        <a:rPr lang="sr-Latn-RS" sz="20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sr-Latn-RS" sz="20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𝑪</m:t>
                              </m:r>
                            </m:e>
                            <m:sub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f>
                            <m:fPr>
                              <m:ctrlP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𝑪</m:t>
                                  </m:r>
                                </m:e>
                                <m:sub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sr-Latn-RS" sz="2000" b="1" i="1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𝑪</m:t>
                                  </m:r>
                                </m:e>
                                <m:sub>
                                  <m:r>
                                    <a:rPr lang="sr-Latn-RS" sz="2000" b="1" i="1">
                                      <a:solidFill>
                                        <a:schemeClr val="tx1"/>
                                      </a:solidFill>
                                      <a:effectLst>
                                        <a:outerShdw blurRad="38100" dist="38100" dir="2700000" algn="tl">
                                          <a:srgbClr val="000000">
                                            <a:alpha val="43137"/>
                                          </a:srgbClr>
                                        </a:outerShdw>
                                      </a:effectLst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sr-Latn-RS" sz="2000" b="1" i="1" smtClean="0">
                                  <a:solidFill>
                                    <a:schemeClr val="tx1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den>
                      </m:f>
                      <m:r>
                        <a:rPr lang="sr-Latn-RS" sz="2000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0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0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sr-Latn-RS" sz="20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r-Latn-RS" sz="20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sr-Latn-RS" sz="20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sr-Latn-RS" sz="2000" b="0" i="1" dirty="0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sr-Latn-RS" sz="2000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sr-Latn-RS" sz="20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sr-Latn-RS" sz="20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sr-Latn-RS" sz="20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1928813" y="1400175"/>
                <a:ext cx="7643812" cy="1471613"/>
              </a:xfr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837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200150" y="1171575"/>
                <a:ext cx="10544175" cy="5372101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 zavisnosti od intenziteta elastičnosti postoje sl. </a:t>
                </a: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oblici elastičnosti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savršeno elastična 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  <m:r>
                      <a:rPr lang="pl-PL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elastična 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  <m:r>
                      <a:rPr lang="pl-PL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savršeno neelastična 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  <m:r>
                      <a:rPr lang="pl-PL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neelastična </a:t>
                </a: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  <m:r>
                      <a:rPr lang="pl-PL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jedinično elastična 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  <m:r>
                      <a:rPr lang="pl-PL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sr-Latn-RS" sz="2400" b="1" i="1" smtClean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pl-PL" sz="2400" b="1" dirty="0">
                  <a:solidFill>
                    <a:schemeClr val="accent1">
                      <a:lumMod val="20000"/>
                      <a:lumOff val="8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endParaRPr lang="pl-PL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0150" y="1171575"/>
                <a:ext cx="10544175" cy="5372101"/>
              </a:xfrm>
              <a:blipFill rotWithShape="0">
                <a:blip r:embed="rId2"/>
                <a:stretch>
                  <a:fillRect l="-867" t="-1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050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71563" y="138334"/>
            <a:ext cx="10272712" cy="1704753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UNAKRSNA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ELASTI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NOST T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RAŽNJE, KOEFICIJENT MEĐUZAVISNOSTI CENA I DOHODOVNA ELASTIČNOST TRAŽNJE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200150" y="2143125"/>
                <a:ext cx="10544175" cy="4400552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Unakrsna elastičnost tražnje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pokazuje stepen promene tražene količine jednog proizvoda zbog promene cene drugog proizvoda.</a:t>
                </a:r>
              </a:p>
              <a:p>
                <a:pPr marL="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𝑬𝒕</m:t>
                      </m:r>
                      <m:r>
                        <a:rPr lang="sr-Latn-RS" sz="24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sr-Latn-RS" sz="24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sr-Latn-RS" sz="24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𝑸𝒙</m:t>
                          </m:r>
                        </m:num>
                        <m:den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den>
                      </m:f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𝑪𝒚</m:t>
                          </m:r>
                        </m:num>
                        <m:den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𝒚</m:t>
                          </m:r>
                        </m:den>
                      </m:f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𝑸𝒙</m:t>
                          </m:r>
                        </m:num>
                        <m:den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𝑪𝒚</m:t>
                          </m:r>
                        </m:den>
                      </m:f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𝒚</m:t>
                          </m:r>
                        </m:num>
                        <m:den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pl-PL" sz="24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Koeficijent unakrsne elastičnosti tražnje može biti:</a:t>
                </a: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400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pozitivan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supstituti,</a:t>
                </a: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400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negativan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komplementarna dobra,</a:t>
                </a: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400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jednak nuli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– nezavisna dobra.</a:t>
                </a:r>
                <a:endParaRPr lang="pl-PL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0150" y="2143125"/>
                <a:ext cx="10544175" cy="4400552"/>
              </a:xfrm>
              <a:blipFill rotWithShape="0">
                <a:blip r:embed="rId2"/>
                <a:stretch>
                  <a:fillRect l="-867" t="-1248" r="-11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812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200150" y="1385888"/>
                <a:ext cx="10544175" cy="5157789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Koeficijent međuzavisnosti cena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pokazuje stepen promene cene jednog proizvoda zbog promene cene drugog proizvoda.</a:t>
                </a:r>
              </a:p>
              <a:p>
                <a:pPr marL="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4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𝒄𝒙</m:t>
                      </m:r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𝑬𝒕</m:t>
                      </m:r>
                      <m:r>
                        <a:rPr lang="sr-Latn-RS" sz="24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𝒄𝒚</m:t>
                      </m:r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𝑪𝒚</m:t>
                          </m:r>
                        </m:num>
                        <m:den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𝑪𝒚</m:t>
                          </m:r>
                        </m:den>
                      </m:f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𝑪𝒙</m:t>
                          </m:r>
                        </m:num>
                        <m:den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den>
                      </m:f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𝑪𝒚</m:t>
                          </m:r>
                        </m:num>
                        <m:den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𝑪𝒙</m:t>
                          </m:r>
                        </m:den>
                      </m:f>
                      <m:r>
                        <a:rPr lang="sr-Latn-RS" sz="24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4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num>
                        <m:den>
                          <m:r>
                            <a:rPr lang="sr-Latn-RS" sz="24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𝑪𝒚</m:t>
                          </m:r>
                        </m:den>
                      </m:f>
                    </m:oMath>
                  </m:oMathPara>
                </a14:m>
                <a:endParaRPr lang="pl-PL" sz="24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Koeficijent međuzavisnosti cena može biti:</a:t>
                </a:r>
              </a:p>
              <a:p>
                <a:pPr marL="985838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400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pozitivan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supstituti,</a:t>
                </a:r>
              </a:p>
              <a:p>
                <a:pPr marL="985838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400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negativan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– komplementarna dobra,</a:t>
                </a:r>
              </a:p>
              <a:p>
                <a:pPr marL="985838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400" b="1" dirty="0" smtClean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jednak nuli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– nezavisna dobra.</a:t>
                </a:r>
                <a:endParaRPr lang="pl-PL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00150" y="1385888"/>
                <a:ext cx="10544175" cy="5157789"/>
              </a:xfrm>
              <a:blipFill rotWithShape="0">
                <a:blip r:embed="rId2"/>
                <a:stretch>
                  <a:fillRect l="-867" t="-1064" r="-11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64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171576" y="1128714"/>
                <a:ext cx="10572750" cy="5414964"/>
              </a:xfrm>
            </p:spPr>
            <p:txBody>
              <a:bodyPr>
                <a:normAutofit fontScale="92500" lnSpcReduction="10000"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Dohodovna elastičnost tražnje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pokazuje stepen promene tražene količine jednog proizvoda zbog promene dohotka potrošača.</a:t>
                </a: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zavisnosti od intenziteta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elastičnosti,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postoje sl. </a:t>
                </a:r>
                <a:r>
                  <a:rPr lang="pl-PL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oblici elastičnosti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dohodovno elastična </a:t>
                </a:r>
                <a:r>
                  <a:rPr lang="pl-PL" sz="24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𝒅</m:t>
                        </m:r>
                      </m:sub>
                    </m:sSub>
                    <m:r>
                      <a:rPr lang="pl-PL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sr-Latn-RS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</a:t>
                </a:r>
              </a:p>
              <a:p>
                <a:pPr marL="800100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dohodovno neelastična </a:t>
                </a:r>
                <a:r>
                  <a:rPr lang="pl-PL" sz="24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tražnja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pl-PL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r-Latn-RS" sz="2400" b="1" i="1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sr-Latn-RS" sz="2400" b="1" i="1" smtClean="0">
                            <a:solidFill>
                              <a:schemeClr val="accent1">
                                <a:lumMod val="20000"/>
                                <a:lumOff val="80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𝒅</m:t>
                        </m:r>
                      </m:sub>
                    </m:sSub>
                    <m:r>
                      <a:rPr lang="pl-PL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sr-Latn-RS" sz="2400" b="1" i="1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pl-PL" sz="2400" b="1" dirty="0" smtClean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</a:p>
              <a:p>
                <a:pPr marL="357188" indent="-357188" algn="just">
                  <a:spcBef>
                    <a:spcPts val="0"/>
                  </a:spcBef>
                  <a:spcAft>
                    <a:spcPts val="1200"/>
                  </a:spcAft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Engelovi zakoni:</a:t>
                </a:r>
              </a:p>
              <a:p>
                <a:pPr marL="900113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što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 veći dohodak, to je manji udeo namenjen ishrani, i obratno</a:t>
                </a:r>
              </a:p>
              <a:p>
                <a:pPr marL="900113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udeo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namenjen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za obuću i odeću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 isti bez obzira na visinu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dohodka,</a:t>
                </a:r>
                <a:endParaRPr lang="pl-PL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900113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udeo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namenjen stanovanju, ogrevu i osvetljenju je isti bez obzira na visinu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dohodka,</a:t>
                </a:r>
                <a:endParaRPr lang="pl-PL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900113" indent="-45720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  <a:tabLst>
                    <a:tab pos="900113" algn="l"/>
                  </a:tabLst>
                </a:pP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što </a:t>
                </a:r>
                <a:r>
                  <a:rPr lang="pl-PL" sz="24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 veći dohodak, to je veći udeo namenjen higijeni, kulturi, sportu, </a:t>
                </a:r>
                <a:r>
                  <a:rPr lang="pl-PL" sz="24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putovanju.</a:t>
                </a:r>
                <a:endParaRPr lang="pl-PL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71576" y="1128714"/>
                <a:ext cx="10572750" cy="5414964"/>
              </a:xfrm>
              <a:blipFill rotWithShape="0">
                <a:blip r:embed="rId2"/>
                <a:stretch>
                  <a:fillRect l="-749" t="-1351" r="-9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59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28651" y="63839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sr-Latn-R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ELASTI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NOST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PONUDE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528763"/>
            <a:ext cx="10544175" cy="501491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lastičnost ponude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pokazuje stepen promene ponude usled promene cene.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 i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nalaze u odnosima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direktne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srazmere, pa je koeficijent cenovne elastičnosti </a:t>
            </a:r>
            <a:r>
              <a:rPr lang="en-US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ponude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uvek </a:t>
            </a: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pozitivan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broj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 txBox="1">
                <a:spLocks/>
              </p:cNvSpPr>
              <p:nvPr/>
            </p:nvSpPr>
            <p:spPr>
              <a:xfrm>
                <a:off x="3559175" y="2576511"/>
                <a:ext cx="5384800" cy="1181101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Font typeface="Wingdings 3" charset="2"/>
                  <a:buChar char="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8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𝑬𝒑</m:t>
                      </m:r>
                      <m:r>
                        <a:rPr lang="sr-Latn-RS" sz="2800" b="1" i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800" b="1" i="1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𝑸𝒑</m:t>
                          </m:r>
                        </m:num>
                        <m:den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𝑸𝒑</m:t>
                          </m:r>
                        </m:den>
                      </m:f>
                      <m:r>
                        <a:rPr lang="sr-Latn-RS" sz="28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num>
                        <m:den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den>
                      </m:f>
                      <m:r>
                        <a:rPr lang="sr-Latn-RS" sz="28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𝑸𝒑</m:t>
                          </m:r>
                        </m:num>
                        <m:den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den>
                      </m:f>
                      <m:r>
                        <a:rPr lang="sr-Latn-RS" sz="2800" b="1" i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𝑪</m:t>
                          </m:r>
                        </m:num>
                        <m:den>
                          <m:r>
                            <a:rPr lang="sr-Latn-RS" sz="2800" b="1" i="1" smtClean="0">
                              <a:solidFill>
                                <a:schemeClr val="tx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𝑸𝒑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 Placeholder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9175" y="2576511"/>
                <a:ext cx="5384800" cy="1181101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168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1368</TotalTime>
  <Words>1075</Words>
  <Application>Microsoft Office PowerPoint</Application>
  <PresentationFormat>Widescreen</PresentationFormat>
  <Paragraphs>137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Cambria Math</vt:lpstr>
      <vt:lpstr>Century Gothic</vt:lpstr>
      <vt:lpstr>Wingdings 3</vt:lpstr>
      <vt:lpstr>Wisp</vt:lpstr>
      <vt:lpstr>34. ELASTIČNOST TRAŽNJE NA CENE </vt:lpstr>
      <vt:lpstr>PowerPoint Presentation</vt:lpstr>
      <vt:lpstr>Elastičnost tražnje u jednoj tački</vt:lpstr>
      <vt:lpstr>Lučna elastičnost tražnje</vt:lpstr>
      <vt:lpstr>PowerPoint Presentation</vt:lpstr>
      <vt:lpstr>35. UNAKRSNA ELASTIČNOST TRAŽNJE, KOEFICIJENT MEĐUZAVISNOSTI CENA I DOHODOVNA ELASTIČNOST TRAŽNJE </vt:lpstr>
      <vt:lpstr>PowerPoint Presentation</vt:lpstr>
      <vt:lpstr>PowerPoint Presentation</vt:lpstr>
      <vt:lpstr>36. ELASTIČNOST PONUDE </vt:lpstr>
      <vt:lpstr>PowerPoint Presentation</vt:lpstr>
      <vt:lpstr>37. ROBNA PROIZVODNJA </vt:lpstr>
      <vt:lpstr>38. PROIZVODNE SNAGE </vt:lpstr>
      <vt:lpstr>39. PROIZVODNI ODNOSI </vt:lpstr>
      <vt:lpstr>PowerPoint Presentation</vt:lpstr>
      <vt:lpstr>40. RAD KAO TRŽIŠNA KATEGORIJA </vt:lpstr>
      <vt:lpstr>PowerPoint Presentation</vt:lpstr>
      <vt:lpstr>41. ROBA </vt:lpstr>
      <vt:lpstr>42. ORGANSKI SASTAV KAPITALA </vt:lpstr>
      <vt:lpstr>43. NOVAC KAO TRŽIŠNA KATEGORIJA (pojam, definisanje i funkcije) </vt:lpstr>
      <vt:lpstr>44. RAZVOJ ISTORIJSKIH OBLIKA NOVCA</vt:lpstr>
      <vt:lpstr>45. ULOGA I ZNAČAJ NOVCA U SAVREMENIM USLOVIMA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Aleksandra</cp:lastModifiedBy>
  <cp:revision>103</cp:revision>
  <dcterms:created xsi:type="dcterms:W3CDTF">2017-02-13T11:42:59Z</dcterms:created>
  <dcterms:modified xsi:type="dcterms:W3CDTF">2017-03-21T12:55:48Z</dcterms:modified>
</cp:coreProperties>
</file>