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7" r:id="rId10"/>
    <p:sldId id="276" r:id="rId11"/>
    <p:sldId id="278" r:id="rId12"/>
    <p:sldId id="279" r:id="rId13"/>
    <p:sldId id="280" r:id="rId14"/>
    <p:sldId id="281" r:id="rId15"/>
    <p:sldId id="28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3/14/2017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600201" y="466947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KAO TRŽIŠNA KATEGORIJA – POJAM DEFINISANJE I RAZVRSTAVANJE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857375"/>
            <a:ext cx="10544175" cy="468630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neke robe predstavlja njenu vrednost izraženu u novcu ili novčanu izraz vrednosti robe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često odstupa od vrednosti, ali je vrednost „gravitaciona tačka“ oko koje se kreće cena proizvoda.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Koliko će biti odstupanje cene od vrednosti zavisi od brojnih faktora, kao što su konkurencija, oblik tržita, društveni uticaj u oblasti cena,...</a:t>
            </a: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379913" y="1030778"/>
            <a:ext cx="10364412" cy="5512899"/>
          </a:xfrm>
        </p:spPr>
        <p:txBody>
          <a:bodyPr>
            <a:normAutofit fontScale="92500" lnSpcReduction="2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zavisnosti od karaktera proizvoda odnosno usluge konkurenata, konkurencija može biti: 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Direktna - oni koji nude identičan proizvod,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Indirektna -oni koji nude supstitut.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nn-NO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raćenje indirektne konkurencije zahteva mnogo više pažnje i vremena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savremenim uslovima poslovanja sve više se koristi netroškovni ili tržišni način formiranja cena.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manje konkurentskim tržištima, kao što je tržište oligopola, postoje dva pristupa konkurenciji:</a:t>
            </a:r>
          </a:p>
          <a:p>
            <a:pPr marL="973138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Cenovna konkurencija,</a:t>
            </a:r>
          </a:p>
          <a:p>
            <a:pPr marL="973138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Necenovna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konkurencija (diferencijacija proizvoda, uslovi prodaje, sredstva kojima se kupac upoznaje s proizvodom, obezbeđenje pratećih usluga, društveno-odgovorno ponašanje).</a:t>
            </a: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  <a:buNone/>
            </a:pP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9794" y="633202"/>
            <a:ext cx="10625050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DRŽAVNI UTICAJ U OBLASTI CENA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13660" y="1379913"/>
            <a:ext cx="10663670" cy="5130513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ticaj države na formiranje cena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može biti dvojak: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Direktan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mere kontrole cena:</a:t>
            </a:r>
          </a:p>
          <a:p>
            <a:pPr marL="973138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zadržavanje cena na zatečenom nivou ili zamrzavanje cena, </a:t>
            </a:r>
          </a:p>
          <a:p>
            <a:pPr marL="973138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maksimiziranje cena (određivanje gornje granice visine cena), </a:t>
            </a:r>
          </a:p>
          <a:p>
            <a:pPr marL="973138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davanje saglasnosti na cene, </a:t>
            </a:r>
          </a:p>
          <a:p>
            <a:pPr marL="973138" indent="-457200" algn="just"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vraćanje cena na određeni nivo, </a:t>
            </a:r>
          </a:p>
          <a:p>
            <a:pPr marL="973138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lphaLcParenR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propisivanje broja učesnika u prometu (smanjivanjem broja učesnika u lancu snabdevanja smanjuje se cena i obrnuto). </a:t>
            </a:r>
            <a:endParaRPr lang="sr-Latn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2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Indirektan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putem mera ekonomske politike.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Početkom XX veka u našoj zemlji je sprovedena liberalizacija cena.</a:t>
            </a: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35924" y="649828"/>
            <a:ext cx="10625050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POLITIKA DIFERENCIJALNIH CENA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346662"/>
            <a:ext cx="10544175" cy="519701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 diferencijalnih cena je takav način formiranja cena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gde 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privredni subjekat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nema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samo jednu cenu, nego niz cena prilagođenih različitim tržišnim situacijama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odnosno </a:t>
            </a: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gde se vrši  prodaja proizvoda i usluga sa razlikama u ceni koje ne zavise direktno od troškova proizvodnje odnosno pružanja usluge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Ovakva politika cena podrazumeva prodaju istog proizvoda ili usluge različitim segmentima kupaca po različitim cenama, a primenjuje se kada na tržištu postoji više različitih segmenata potrošača u kojima kupci različito reaguju na promene cena. </a:t>
            </a: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379913" y="1263535"/>
            <a:ext cx="10364412" cy="528014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t-B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Diferenciranje cena se vrši na osnovu sledćih faktora: </a:t>
            </a:r>
            <a:endParaRPr lang="vi-VN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Vreme prodaje proizvoda ili pružanja usluge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proizvoda ili usluge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Imidž proizvoda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Lokacija na kojoj se prodaje proizvod ili pruža usluga,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kupca,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Uslovi prodaje.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Primeni ove politike cena obično prethodi odgovarajuća segmentacija tržišta. 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vi-VN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vi-VN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vi-VN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716579" y="483573"/>
            <a:ext cx="9821486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PONUDA, TRAŽNJA, RAVNOTEŽNA CENA I RAVNOTEŽNA KOLIČINA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26" name="Object 1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1404479"/>
              </p:ext>
            </p:extLst>
          </p:nvPr>
        </p:nvGraphicFramePr>
        <p:xfrm>
          <a:off x="3314701" y="1847893"/>
          <a:ext cx="5787477" cy="4706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3" imgW="5598892" imgH="4527946" progId="Visio.Drawing.11">
                  <p:embed/>
                </p:oleObj>
              </mc:Choice>
              <mc:Fallback>
                <p:oleObj name="Visio" r:id="rId3" imgW="5598892" imgH="4527946" progId="Visio.Drawing.11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1" y="1847893"/>
                        <a:ext cx="5787477" cy="4706531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35924" y="466948"/>
            <a:ext cx="10625050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33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PROMENA PONUDE I TRAŽNJE I OBRAZOVANJE CENA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05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7328379"/>
              </p:ext>
            </p:extLst>
          </p:nvPr>
        </p:nvGraphicFramePr>
        <p:xfrm>
          <a:off x="1642831" y="1875820"/>
          <a:ext cx="9414566" cy="415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Visio" r:id="rId3" imgW="7025843" imgH="3102620" progId="Visio.Drawing.11">
                  <p:embed/>
                </p:oleObj>
              </mc:Choice>
              <mc:Fallback>
                <p:oleObj name="Visio" r:id="rId3" imgW="7025843" imgH="310262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831" y="1875820"/>
                        <a:ext cx="9414566" cy="4156363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8" y="566960"/>
            <a:ext cx="1082992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Razvrstavanje cena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8"/>
            <a:ext cx="10544175" cy="538638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načinu formiranja: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tržišne,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administrativne.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vremenskom periodu u kome se formiraju: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trenutne tržišne cene,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normalne kratkoročne cene,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normalne dugoročne cene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obimu razmene: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cene na malo,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cene na veliko.</a:t>
            </a:r>
          </a:p>
        </p:txBody>
      </p:sp>
    </p:spTree>
    <p:extLst>
      <p:ext uri="{BB962C8B-B14F-4D97-AF65-F5344CB8AC3E}">
        <p14:creationId xmlns:p14="http://schemas.microsoft.com/office/powerpoint/2010/main" val="20079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157288"/>
            <a:ext cx="10544175" cy="538638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obliku razmene: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naturalne cene, </a:t>
            </a:r>
          </a:p>
          <a:p>
            <a:pPr marL="900113" indent="-457200" algn="just">
              <a:spcBef>
                <a:spcPts val="0"/>
              </a:spcBef>
              <a:spcAft>
                <a:spcPts val="24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novčane cene. </a:t>
            </a: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zavisnosti od toga na kojoj strani se formiraju: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strani ponude:</a:t>
            </a:r>
            <a:r>
              <a:rPr lang="pl-PL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cena koštanja, ponuđena cena, prodajna cena;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strani tražnje: </a:t>
            </a: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kupovne cene, nabavne cene.</a:t>
            </a:r>
          </a:p>
          <a:p>
            <a:pPr marL="442913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118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57239" y="566960"/>
            <a:ext cx="6729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FUNKCIJE CENA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942975" y="1314450"/>
            <a:ext cx="10801351" cy="522922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Cene vrše sledeće funkcije: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usklađivanje odnosa između proizvodnje i potrošnje,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podsticanje i usporavanje pojedinih privrednih oblasti i grana,</a:t>
            </a:r>
            <a:endParaRPr lang="pl-PL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srazmerna raspodela ukupnog društvenog fonda rada na pojedine pridredne oblasti,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usmeravanje obima i asortimana proizvodnje,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racionalno privređivanje i tržišno ponašanje privrednih subjekata,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pružanje informacija o stanju i odnosima na tržištu,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raspodela BDP-a na privredne oblasti, grane,...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178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600201" y="466947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OSNOVNE TRŽIŠNE KATEGORIJE – POJAM I MEĐUSOBNI ODNOSI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757363"/>
            <a:ext cx="10544175" cy="4786314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Definisanje osnovnih tržišnih kategorija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Između tržišnih kategorija postoji isok stepen međuzavisnosti i međuuslovljenosti, tako da oni čine dijalektičko jedinstvo.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dijalektičko jedinstvo se može izraziti na dva načina:</a:t>
            </a: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se cena uzme kao nezavisna varijabla, ponuda i tražnja kao zavisne varijable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 = f (C) – rastuća funkcija; T = f (C) – opadajuća funkcija</a:t>
            </a: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2"/>
            </a:pP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ponuda i tražnja uzmu kao nezavisne varijable, a cena kao zavisna </a:t>
            </a:r>
            <a:r>
              <a:rPr lang="sr-Latn-R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varijabla: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 </a:t>
            </a:r>
            <a:r>
              <a:rPr lang="sr-Latn-R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f 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(T) </a:t>
            </a:r>
            <a:r>
              <a:rPr lang="sr-Latn-R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rastuća funkcija; 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 </a:t>
            </a:r>
            <a:r>
              <a:rPr lang="sr-Latn-R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f </a:t>
            </a:r>
            <a:r>
              <a:rPr lang="sr-Latn-R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(P) </a:t>
            </a:r>
            <a:r>
              <a:rPr lang="sr-Latn-R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opadajuća funkcija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66950" y="400445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TROŠKOVI KAO FAKTOR OBRAZOVANJA CENA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757363"/>
            <a:ext cx="10544175" cy="478631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Troškovi predstavljaju vrlo značajan interni faktor obrazovanja cena.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Nivo troškova predstavlja polaznu osnovu pri formiranju cene, a na osnovu njihve visine se donose brojne poslovne odluke.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Kod obrazovanja cena moraju se uzeti u obzir sledeće determinante:</a:t>
            </a:r>
          </a:p>
          <a:p>
            <a:pPr marL="90646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Troškovi proizvodnje (CK) - donja granica,</a:t>
            </a:r>
          </a:p>
          <a:p>
            <a:pPr marL="90646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Platežno sposobna tražnja - gornja granica,</a:t>
            </a:r>
          </a:p>
          <a:p>
            <a:pPr marL="906463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Obim proizvodnje - utiče na visinu CK.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296785"/>
            <a:ext cx="10544175" cy="524689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Troškovni pristup obrazovanja cena u prilici su da koriste monopolisti, jer mogu da samostalno formiraju cene.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oni moraju da vode računa o visini cena, tj. da odaberu onu cenu koja im maksimizira dobit.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Najpoznatija metoda obrazovanja prodajnih cena na bazi troškova poslovanja je metoda „troškovi plus“</a:t>
            </a:r>
          </a:p>
          <a:p>
            <a:pPr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sr-Latn-CS" sz="24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Prodajna cena (PC) = Cena koštanja (CK) + Dobit (D)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Nedostatak ove metode ogleda se u tome što ne uzima u obzir eksterne faktore koji utiču na cenu, kao što je oblik tržišta, konkurencija i slično.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None/>
            </a:pP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52798" y="383819"/>
            <a:ext cx="9937865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r>
            <a:r>
              <a:rPr lang="sr-Latn-C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OBLICI TRŽIŠTA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KAO FAKTOR OBRAZOVANJA CENA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496291" y="1795549"/>
            <a:ext cx="10248034" cy="474812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Definisanje načina obrazovanja cena: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tržištu savršene konkurencije,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tržištu monopola,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tržištu monopolističke konkurencije,</a:t>
            </a:r>
          </a:p>
          <a:p>
            <a:pPr marL="822325" indent="-45720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tržžištu oligopola.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53292" y="400445"/>
            <a:ext cx="10625050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KONKURENCIJA KAO FAKTOR OBRAZOVANJA CENA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00150" y="1795549"/>
            <a:ext cx="10544175" cy="474812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Konkurencija predstavlja vrlo bitan eksterni faktor obrazovanja cena. 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 tržišnom konkurencijom se podrazumeva nadmetanje između učesnika na tržištu koji se obraćaju istoj grupi potrošača, sa ciljem povećanja obima prodaje, tržišnog učešća i dobiti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naliza konkurencije podrazumeva kontinuirani proces preispitivanja sopstvene pozicije na odabranom tržištu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(analiza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cen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troškov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poslovn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politik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tehnologij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korišćenost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kapaciteta i ostal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ih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poslovne odluk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vi-VN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konkurenata</a:t>
            </a:r>
            <a:r>
              <a:rPr lang="sr-Latn-C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sr-Latn-R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30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862</TotalTime>
  <Words>961</Words>
  <Application>Microsoft Office PowerPoint</Application>
  <PresentationFormat>Widescreen</PresentationFormat>
  <Paragraphs>94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Century Gothic</vt:lpstr>
      <vt:lpstr>Tahoma</vt:lpstr>
      <vt:lpstr>Wingdings 3</vt:lpstr>
      <vt:lpstr>Wisp</vt:lpstr>
      <vt:lpstr>Visio</vt:lpstr>
      <vt:lpstr>25. CENA KAO TRŽIŠNA KATEGORIJA – POJAM DEFINISANJE I RAZVRSTAVANJE  </vt:lpstr>
      <vt:lpstr>Razvrstavanje cena </vt:lpstr>
      <vt:lpstr>PowerPoint Presentation</vt:lpstr>
      <vt:lpstr>26. FUNKCIJE CENA </vt:lpstr>
      <vt:lpstr>20. OSNOVNE TRŽIŠNE KATEGORIJE – POJAM I MEĐUSOBNI ODNOSI  </vt:lpstr>
      <vt:lpstr>27. TROŠKOVI KAO FAKTOR OBRAZOVANJA CENA  </vt:lpstr>
      <vt:lpstr>PowerPoint Presentation</vt:lpstr>
      <vt:lpstr>28. OBLICI TRŽIŠTA KAO FAKTOR OBRAZOVANJA CENA  </vt:lpstr>
      <vt:lpstr>29. KONKURENCIJA KAO FAKTOR OBRAZOVANJA CENA  </vt:lpstr>
      <vt:lpstr>PowerPoint Presentation</vt:lpstr>
      <vt:lpstr>30. DRŽAVNI UTICAJ U OBLASTI CENA  </vt:lpstr>
      <vt:lpstr>31. POLITIKA DIFERENCIJALNIH CENA  </vt:lpstr>
      <vt:lpstr>PowerPoint Presentation</vt:lpstr>
      <vt:lpstr>32. PONUDA, TRAŽNJA, RAVNOTEŽNA CENA I RAVNOTEŽNA KOLIČINA </vt:lpstr>
      <vt:lpstr>33. PROMENA PONUDE I TRAŽNJE I OBRAZOVANJE CENA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Aleksandra</cp:lastModifiedBy>
  <cp:revision>71</cp:revision>
  <dcterms:created xsi:type="dcterms:W3CDTF">2017-02-13T11:42:59Z</dcterms:created>
  <dcterms:modified xsi:type="dcterms:W3CDTF">2017-03-14T09:52:27Z</dcterms:modified>
</cp:coreProperties>
</file>