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75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t>3/7/2017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727CD55D-8070-4B9F-941F-673F9DEF7A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14388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t>3/7/2017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27CD55D-8070-4B9F-941F-673F9DEF7A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96779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t>3/7/2017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27CD55D-8070-4B9F-941F-673F9DEF7AC3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050686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t>3/7/2017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27CD55D-8070-4B9F-941F-673F9DEF7A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94952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t>3/7/2017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27CD55D-8070-4B9F-941F-673F9DEF7AC3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47768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t>3/7/2017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27CD55D-8070-4B9F-941F-673F9DEF7A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1284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t>3/7/2017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CD55D-8070-4B9F-941F-673F9DEF7A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74032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t>3/7/2017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CD55D-8070-4B9F-941F-673F9DEF7A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4291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t>3/7/2017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CD55D-8070-4B9F-941F-673F9DEF7A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404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t>3/7/2017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27CD55D-8070-4B9F-941F-673F9DEF7A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74926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t>3/7/2017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727CD55D-8070-4B9F-941F-673F9DEF7A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96645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t>3/7/2017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727CD55D-8070-4B9F-941F-673F9DEF7A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80374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t>3/7/2017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CD55D-8070-4B9F-941F-673F9DEF7A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2389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t>3/7/2017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CD55D-8070-4B9F-941F-673F9DEF7A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85655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t>3/7/2017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CD55D-8070-4B9F-941F-673F9DEF7A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84789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t>3/7/2017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27CD55D-8070-4B9F-941F-673F9DEF7A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26035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  <a:solidFill>
            <a:schemeClr val="accent1">
              <a:lumMod val="75000"/>
              <a:alpha val="40000"/>
            </a:schemeClr>
          </a:solidFill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30"/>
            <a:ext cx="2356674" cy="6853283"/>
            <a:chOff x="6627813" y="195452"/>
            <a:chExt cx="1952625" cy="5678299"/>
          </a:xfrm>
          <a:solidFill>
            <a:schemeClr val="accent1"/>
          </a:solidFill>
        </p:grpSpPr>
        <p:sp>
          <p:nvSpPr>
            <p:cNvPr id="11" name="Freeform 27"/>
            <p:cNvSpPr/>
            <p:nvPr/>
          </p:nvSpPr>
          <p:spPr bwMode="auto">
            <a:xfrm>
              <a:off x="6627813" y="195452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713C93-E815-403B-964A-696B236B5511}" type="datetimeFigureOut">
              <a:rPr lang="en-US" smtClean="0"/>
              <a:t>3/7/2017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727CD55D-8070-4B9F-941F-673F9DEF7A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48731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  <p:sldLayoutId id="2147483888" r:id="rId12"/>
    <p:sldLayoutId id="2147483889" r:id="rId13"/>
    <p:sldLayoutId id="2147483890" r:id="rId14"/>
    <p:sldLayoutId id="2147483891" r:id="rId15"/>
    <p:sldLayoutId id="214748389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447800" y="638398"/>
            <a:ext cx="10744200" cy="590328"/>
          </a:xfrm>
        </p:spPr>
        <p:txBody>
          <a:bodyPr>
            <a:noAutofit/>
          </a:bodyPr>
          <a:lstStyle/>
          <a:p>
            <a:pPr algn="ctr"/>
            <a:r>
              <a:rPr lang="sr-Latn-R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15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sr-Latn-R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TRŽIŠTE 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POTPUN</a:t>
            </a:r>
            <a:r>
              <a:rPr lang="sr-Latn-R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(SAVRŠEN</a:t>
            </a:r>
            <a:r>
              <a:rPr lang="sr-Latn-R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KONKURENCIJ</a:t>
            </a:r>
            <a:r>
              <a:rPr lang="sr-Latn-R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b="1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143000" y="1543049"/>
            <a:ext cx="10544175" cy="4629151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pl-PL" sz="24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Karakteristike tržišta potpune konkurencije</a:t>
            </a:r>
            <a:r>
              <a:rPr lang="pl-PL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 marL="900113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Prisustan </a:t>
            </a: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je veliki broj učesnika na tržištu (postoji tzv. atomiziranost tržišta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); </a:t>
            </a:r>
          </a:p>
          <a:p>
            <a:pPr marL="900113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Svi </a:t>
            </a: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prodavci prodaju identične odnosno homogene 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proizvode; </a:t>
            </a:r>
          </a:p>
          <a:p>
            <a:pPr marL="900113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Postoji </a:t>
            </a: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potpuna sloboda ulaska novih prodavaca na tržište, jer postojeći prodavci nisu u mogućnosti da to 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spreče; </a:t>
            </a:r>
          </a:p>
          <a:p>
            <a:pPr marL="900113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Svi </a:t>
            </a: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učesnici na tržištu, i prodavci i kupci, su savršeno informisani o uslovima na 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tržištu. </a:t>
            </a:r>
          </a:p>
          <a:p>
            <a:pPr marL="457200" indent="-457200" algn="just">
              <a:spcBef>
                <a:spcPts val="0"/>
              </a:spcBef>
              <a:spcAft>
                <a:spcPts val="1200"/>
              </a:spcAft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 </a:t>
            </a: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realnom svetu teško pronaći delatnost koja bi zadovoljila sve ove kriterijume. </a:t>
            </a:r>
            <a:endParaRPr lang="pl-PL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55591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57238" y="566960"/>
            <a:ext cx="10829925" cy="590328"/>
          </a:xfrm>
        </p:spPr>
        <p:txBody>
          <a:bodyPr>
            <a:noAutofit/>
          </a:bodyPr>
          <a:lstStyle/>
          <a:p>
            <a:pPr algn="ctr"/>
            <a:r>
              <a:rPr lang="sr-Latn-R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21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sr-Latn-R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TRAŽNJA KAO TRŽIŠNA KATEGORIJA – POJAM DEFINISANJE I RAZVRSTAVANJE </a:t>
            </a:r>
            <a: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b="1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200150" y="1985963"/>
            <a:ext cx="10544175" cy="4557714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pl-PL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Tražnju 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sačinjavaju kupci sa određenom iznosom i strukturom kupovnih tj. platežnih sredstava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Razlika između </a:t>
            </a:r>
            <a:r>
              <a:rPr lang="pl-PL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potrebe 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</a:t>
            </a:r>
            <a:r>
              <a:rPr lang="pl-PL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tražnje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pl-PL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Zakon tražnje: 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Što je cena proizvoda niža, tražnja je veća i obrnuto.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pl-PL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Odstupanje od zakona tražnje:</a:t>
            </a:r>
          </a:p>
          <a:p>
            <a:pPr marL="900113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Gifenov paradoks (brašno, šećer,...),</a:t>
            </a:r>
          </a:p>
          <a:p>
            <a:pPr marL="900113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Veblenov efekat (skupoceni satovi, automobili, garderoba,...),</a:t>
            </a:r>
          </a:p>
          <a:p>
            <a:pPr marL="900113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Spekulativni uticaji (sezonska sniženja).</a:t>
            </a:r>
          </a:p>
          <a:p>
            <a:pPr marL="457200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endParaRPr lang="pl-PL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68257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57238" y="566960"/>
            <a:ext cx="10829925" cy="590328"/>
          </a:xfrm>
        </p:spPr>
        <p:txBody>
          <a:bodyPr>
            <a:noAutofit/>
          </a:bodyPr>
          <a:lstStyle/>
          <a:p>
            <a:pPr algn="ctr"/>
            <a:r>
              <a:rPr lang="sr-Latn-R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Razvrstavanje tražnje</a:t>
            </a:r>
            <a: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b="1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200150" y="1157288"/>
            <a:ext cx="10544175" cy="5386389"/>
          </a:xfrm>
        </p:spPr>
        <p:txBody>
          <a:bodyPr>
            <a:normAutofit fontScale="92500" lnSpcReduction="10000"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pl-PL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Prema nameni proizvoda:</a:t>
            </a:r>
          </a:p>
          <a:p>
            <a:pPr marL="900113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tražnja za sredstvima za proizvodnju,</a:t>
            </a:r>
          </a:p>
          <a:p>
            <a:pPr marL="900113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tražnja za sredstvima za ličnu potrošnju.</a:t>
            </a:r>
          </a:p>
          <a:p>
            <a:pPr marL="457200" indent="-457200" algn="just">
              <a:spcBef>
                <a:spcPts val="0"/>
              </a:spcBef>
              <a:spcAft>
                <a:spcPts val="1200"/>
              </a:spcAft>
            </a:pPr>
            <a:r>
              <a:rPr lang="pl-PL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Prema broju prisutnih učesnika:</a:t>
            </a:r>
          </a:p>
          <a:p>
            <a:pPr marL="900113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pojedinačna,</a:t>
            </a:r>
          </a:p>
          <a:p>
            <a:pPr marL="900113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agregatna.</a:t>
            </a:r>
          </a:p>
          <a:p>
            <a:pPr marL="457200" indent="-457200" algn="just">
              <a:spcBef>
                <a:spcPts val="0"/>
              </a:spcBef>
              <a:spcAft>
                <a:spcPts val="1200"/>
              </a:spcAft>
            </a:pPr>
            <a:r>
              <a:rPr lang="pl-PL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Prema geografskom područiju:</a:t>
            </a:r>
          </a:p>
          <a:p>
            <a:pPr marL="900113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tražnja na lokalnom tržištu,</a:t>
            </a:r>
          </a:p>
          <a:p>
            <a:pPr marL="900113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tražnja na 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regionalnom tržištu,</a:t>
            </a:r>
          </a:p>
          <a:p>
            <a:pPr marL="900113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tražnja na nacionalnom tržištu,</a:t>
            </a:r>
          </a:p>
          <a:p>
            <a:pPr marL="900113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tražnja na svetskom tržištu.</a:t>
            </a:r>
            <a:endParaRPr lang="pl-PL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900113" indent="-457200" algn="just">
              <a:spcBef>
                <a:spcPts val="0"/>
              </a:spcBef>
              <a:spcAft>
                <a:spcPts val="1200"/>
              </a:spcAft>
            </a:pPr>
            <a:endParaRPr lang="pl-PL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46485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57239" y="566960"/>
            <a:ext cx="6729412" cy="590328"/>
          </a:xfrm>
        </p:spPr>
        <p:txBody>
          <a:bodyPr>
            <a:noAutofit/>
          </a:bodyPr>
          <a:lstStyle/>
          <a:p>
            <a:pPr algn="ctr"/>
            <a:r>
              <a:rPr lang="sr-Latn-R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22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sr-Latn-R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FAKTORI TRAŽNJE</a:t>
            </a:r>
            <a: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b="1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200150" y="1343025"/>
            <a:ext cx="10544175" cy="5200652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pl-PL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 tražnju utiču sledeći faktori:</a:t>
            </a:r>
          </a:p>
          <a:p>
            <a:pPr marL="900113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cena proizvoda,</a:t>
            </a:r>
          </a:p>
          <a:p>
            <a:pPr marL="900113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dohodak potrošača,</a:t>
            </a:r>
          </a:p>
          <a:p>
            <a:pPr marL="900113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cene drugih dobara (komplementara i supstituta),</a:t>
            </a:r>
          </a:p>
          <a:p>
            <a:pPr marL="900113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korisnost dobra.</a:t>
            </a:r>
          </a:p>
        </p:txBody>
      </p:sp>
    </p:spTree>
    <p:extLst>
      <p:ext uri="{BB962C8B-B14F-4D97-AF65-F5344CB8AC3E}">
        <p14:creationId xmlns:p14="http://schemas.microsoft.com/office/powerpoint/2010/main" val="2962357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57238" y="566960"/>
            <a:ext cx="10829925" cy="590328"/>
          </a:xfrm>
        </p:spPr>
        <p:txBody>
          <a:bodyPr>
            <a:noAutofit/>
          </a:bodyPr>
          <a:lstStyle/>
          <a:p>
            <a:pPr algn="ctr"/>
            <a:r>
              <a:rPr lang="sr-Latn-R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23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sr-Latn-R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PONUDA</a:t>
            </a:r>
            <a:r>
              <a:rPr lang="sr-Latn-R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KAO TRŽIŠNA KATEGORIJA – POJAM DEFINISANJE I RAZVRSTAVANJE </a:t>
            </a:r>
            <a: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b="1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200150" y="1857375"/>
            <a:ext cx="10544175" cy="4686302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pl-PL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Ponudu </a:t>
            </a:r>
            <a:r>
              <a:rPr lang="pl-PL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nekog proizvoda </a:t>
            </a: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sačinjavaju prodavci koji taj proizvod nude po određenim cenama, na određenom tržištu i u određeno vreme. 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Razlika između </a:t>
            </a:r>
            <a:r>
              <a:rPr lang="sr-Latn-R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proizvodnje</a:t>
            </a: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 </a:t>
            </a:r>
            <a:r>
              <a:rPr lang="sr-Latn-R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ponude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R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Zakon ponude:</a:t>
            </a: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što je cena nekog proizvoda veća, veća je i ponuda tog proizvoda.</a:t>
            </a:r>
            <a:endParaRPr lang="pl-PL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89500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57238" y="566960"/>
            <a:ext cx="10829925" cy="590328"/>
          </a:xfrm>
        </p:spPr>
        <p:txBody>
          <a:bodyPr>
            <a:noAutofit/>
          </a:bodyPr>
          <a:lstStyle/>
          <a:p>
            <a:pPr algn="ctr"/>
            <a:r>
              <a:rPr lang="sr-Latn-R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Razvrstavanje ponude</a:t>
            </a:r>
            <a: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b="1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200150" y="1157288"/>
            <a:ext cx="10544175" cy="5386389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pl-PL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Prema nameni proizvoda:</a:t>
            </a:r>
          </a:p>
          <a:p>
            <a:pPr marL="900113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ponuda za sredstvima za proizvodnju,</a:t>
            </a:r>
          </a:p>
          <a:p>
            <a:pPr marL="900113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ponuda za sredstvima za ličnu potrošnju.</a:t>
            </a:r>
          </a:p>
          <a:p>
            <a:pPr marL="457200" indent="-457200" algn="just">
              <a:spcBef>
                <a:spcPts val="0"/>
              </a:spcBef>
              <a:spcAft>
                <a:spcPts val="1200"/>
              </a:spcAft>
            </a:pPr>
            <a:r>
              <a:rPr lang="pl-PL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Prema broju prisutnih učesnika:</a:t>
            </a:r>
          </a:p>
          <a:p>
            <a:pPr marL="900113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pojedinačna,</a:t>
            </a:r>
          </a:p>
          <a:p>
            <a:pPr marL="900113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agregatna.</a:t>
            </a:r>
          </a:p>
          <a:p>
            <a:pPr marL="457200" indent="-457200" algn="just">
              <a:spcBef>
                <a:spcPts val="0"/>
              </a:spcBef>
              <a:spcAft>
                <a:spcPts val="1200"/>
              </a:spcAft>
            </a:pPr>
            <a:r>
              <a:rPr lang="pl-PL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Prema obumu ponude tj. broj proizvoda koji su predmet ponude:</a:t>
            </a:r>
          </a:p>
          <a:p>
            <a:pPr marL="900113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ponuda jednog proizvoda,</a:t>
            </a:r>
          </a:p>
          <a:p>
            <a:pPr marL="900113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ponuda grupe proizvoda,</a:t>
            </a:r>
          </a:p>
          <a:p>
            <a:pPr marL="900113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ponuda ukupne društvene proizvodnje.</a:t>
            </a:r>
          </a:p>
          <a:p>
            <a:pPr marL="900113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endParaRPr lang="pl-PL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07962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200150" y="1157288"/>
            <a:ext cx="10544175" cy="5386389"/>
          </a:xfrm>
        </p:spPr>
        <p:txBody>
          <a:bodyPr>
            <a:normAutofit lnSpcReduction="10000"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pl-PL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Prema tome ko se sve pojavljuje kao subjekat ponude:</a:t>
            </a:r>
          </a:p>
          <a:p>
            <a:pPr marL="900113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ponuda proizvoda jednog privrednog subjekta,</a:t>
            </a:r>
          </a:p>
          <a:p>
            <a:pPr marL="900113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ponuda proizvoda jedne privredne grane,</a:t>
            </a:r>
          </a:p>
          <a:p>
            <a:pPr marL="900113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ponuda proizvoda jedne privredne oblasti,</a:t>
            </a:r>
          </a:p>
          <a:p>
            <a:pPr marL="900113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ponuda celokupne ponude.</a:t>
            </a:r>
          </a:p>
          <a:p>
            <a:pPr marL="457200" indent="-457200" algn="just">
              <a:spcBef>
                <a:spcPts val="0"/>
              </a:spcBef>
              <a:spcAft>
                <a:spcPts val="1200"/>
              </a:spcAft>
            </a:pPr>
            <a:r>
              <a:rPr lang="pl-PL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Prema vremenu trajanja: 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trenutna, dnevna, nedeljna, mesečna i godišnja.</a:t>
            </a:r>
          </a:p>
          <a:p>
            <a:pPr marL="457200" indent="-457200" algn="just">
              <a:spcBef>
                <a:spcPts val="0"/>
              </a:spcBef>
              <a:spcAft>
                <a:spcPts val="1200"/>
              </a:spcAft>
            </a:pPr>
            <a:r>
              <a:rPr lang="pl-PL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Prema prisutnosti ponuđača na tržištu:</a:t>
            </a:r>
          </a:p>
          <a:p>
            <a:pPr marL="900113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ponuda na slobodno-konkurentskom tržištu,</a:t>
            </a:r>
          </a:p>
          <a:p>
            <a:pPr marL="900113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ponuda na monopolističkom tržištu,</a:t>
            </a:r>
          </a:p>
          <a:p>
            <a:pPr marL="900113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ponuda na tržištu duopola i oligopola.</a:t>
            </a:r>
          </a:p>
          <a:p>
            <a:pPr marL="900113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endParaRPr lang="pl-PL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81184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57239" y="566960"/>
            <a:ext cx="6729412" cy="590328"/>
          </a:xfrm>
        </p:spPr>
        <p:txBody>
          <a:bodyPr>
            <a:noAutofit/>
          </a:bodyPr>
          <a:lstStyle/>
          <a:p>
            <a:pPr algn="ctr"/>
            <a:r>
              <a:rPr lang="sr-Latn-R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24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sr-Latn-R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FAKTORI PONUDE</a:t>
            </a:r>
            <a: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b="1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200150" y="1443037"/>
            <a:ext cx="10544175" cy="5100639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pl-PL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 ponudu utiču sledeći faktori:</a:t>
            </a:r>
          </a:p>
          <a:p>
            <a:pPr marL="900113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cena proizvoda,</a:t>
            </a:r>
          </a:p>
          <a:p>
            <a:pPr marL="900113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troškovi proizvodnje,</a:t>
            </a:r>
          </a:p>
          <a:p>
            <a:pPr marL="900113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obim i struktura proizvodnje.</a:t>
            </a:r>
          </a:p>
        </p:txBody>
      </p:sp>
    </p:spTree>
    <p:extLst>
      <p:ext uri="{BB962C8B-B14F-4D97-AF65-F5344CB8AC3E}">
        <p14:creationId xmlns:p14="http://schemas.microsoft.com/office/powerpoint/2010/main" val="3151781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-700088" y="566960"/>
            <a:ext cx="9944099" cy="590328"/>
          </a:xfrm>
        </p:spPr>
        <p:txBody>
          <a:bodyPr>
            <a:noAutofit/>
          </a:bodyPr>
          <a:lstStyle/>
          <a:p>
            <a:pPr algn="ctr"/>
            <a:r>
              <a:rPr lang="sr-Latn-R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16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sr-Latn-R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TRŽIŠTE MONOPOLA</a:t>
            </a:r>
            <a: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b="1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200150" y="1157289"/>
            <a:ext cx="10544175" cy="5386388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pl-PL" sz="24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Karakteristike tržišta </a:t>
            </a:r>
            <a:r>
              <a:rPr lang="pl-PL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čistog monopola:</a:t>
            </a:r>
          </a:p>
          <a:p>
            <a:pPr marL="900113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Postoji </a:t>
            </a: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samo jedan prodavac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</a:t>
            </a:r>
          </a:p>
          <a:p>
            <a:pPr marL="900113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 </a:t>
            </a: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postoje bliski supstituti za proizvod koji monopolista 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prodaje;</a:t>
            </a:r>
          </a:p>
          <a:p>
            <a:pPr marL="900113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Postoje </a:t>
            </a: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značajne barijere za ulazak na tržište: </a:t>
            </a:r>
            <a:endParaRPr lang="pl-PL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257300" algn="just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pl-PL" sz="24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ekonomija obima, </a:t>
            </a:r>
          </a:p>
          <a:p>
            <a:pPr marL="1257300" algn="just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pl-PL" sz="24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diferenciranje </a:t>
            </a:r>
            <a:r>
              <a:rPr lang="pl-PL" sz="2400" b="1" dirty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proizvoda i vernost potrošača </a:t>
            </a:r>
            <a:r>
              <a:rPr lang="pl-PL" sz="24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marki, </a:t>
            </a:r>
          </a:p>
          <a:p>
            <a:pPr marL="1257300" algn="just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pl-PL" sz="24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kontrola </a:t>
            </a:r>
            <a:r>
              <a:rPr lang="pl-PL" sz="2400" b="1" dirty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ključnih proizvodnih </a:t>
            </a:r>
            <a:r>
              <a:rPr lang="pl-PL" sz="24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faktora, </a:t>
            </a:r>
          </a:p>
          <a:p>
            <a:pPr marL="1257300" algn="just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pl-PL" sz="24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kontrola </a:t>
            </a:r>
            <a:r>
              <a:rPr lang="pl-PL" sz="2400" b="1" dirty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kanala </a:t>
            </a:r>
            <a:r>
              <a:rPr lang="pl-PL" sz="24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distribucije, </a:t>
            </a:r>
          </a:p>
          <a:p>
            <a:pPr marL="1257300" algn="just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pl-PL" sz="24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zakonska zaštita,</a:t>
            </a:r>
          </a:p>
          <a:p>
            <a:pPr marL="1257300" algn="just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pl-PL" sz="24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akvizicija </a:t>
            </a:r>
            <a:r>
              <a:rPr lang="pl-PL" sz="2400" b="1" dirty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novih </a:t>
            </a:r>
            <a:r>
              <a:rPr lang="pl-PL" sz="24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konkurenata. </a:t>
            </a:r>
          </a:p>
        </p:txBody>
      </p:sp>
    </p:spTree>
    <p:extLst>
      <p:ext uri="{BB962C8B-B14F-4D97-AF65-F5344CB8AC3E}">
        <p14:creationId xmlns:p14="http://schemas.microsoft.com/office/powerpoint/2010/main" val="809940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200150" y="1157289"/>
            <a:ext cx="10544175" cy="5386388"/>
          </a:xfrm>
        </p:spPr>
        <p:txBody>
          <a:bodyPr>
            <a:normAutofit lnSpcReduction="10000"/>
          </a:bodyPr>
          <a:lstStyle/>
          <a:p>
            <a:pPr marL="457200" indent="-457200" algn="just">
              <a:spcBef>
                <a:spcPts val="0"/>
              </a:spcBef>
              <a:spcAft>
                <a:spcPts val="1200"/>
              </a:spcAft>
            </a:pP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Kako u savremenim uslovima poslovanja vrlo malo proizvoda nema bliske supstitute, retko se može naći tzv. čist monopol. </a:t>
            </a:r>
            <a:endParaRPr lang="pl-PL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 algn="just">
              <a:spcBef>
                <a:spcPts val="0"/>
              </a:spcBef>
              <a:spcAft>
                <a:spcPts val="1200"/>
              </a:spcAft>
            </a:pP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Kada se govori o monopolu u savremenim uslovima 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radi se o tržištu gde jedan prodavac ima učešće od preko </a:t>
            </a: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50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% u ukupnoj ponudi proizvodu i </a:t>
            </a: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 situaciji je da diktira 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cene</a:t>
            </a:r>
          </a:p>
          <a:p>
            <a:pPr marL="457200" indent="-457200" algn="just">
              <a:spcBef>
                <a:spcPts val="0"/>
              </a:spcBef>
              <a:spcAft>
                <a:spcPts val="1200"/>
              </a:spcAft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Država </a:t>
            </a: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treba da sprovodi određene mere za sprečavanje pojave monopola na 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tržištu:</a:t>
            </a:r>
          </a:p>
          <a:p>
            <a:pPr marL="985838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efikasna implementacija antimonopolskog 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zakonodavstva,</a:t>
            </a:r>
          </a:p>
          <a:p>
            <a:pPr marL="985838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kontrola </a:t>
            </a: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prodajne cene monopoliste koje vrši odgovarajuće regulatorno 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telo,</a:t>
            </a:r>
          </a:p>
          <a:p>
            <a:pPr marL="985838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regulacija monopola 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porezima,</a:t>
            </a:r>
          </a:p>
          <a:p>
            <a:pPr marL="985838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nb-NO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pretvaranje </a:t>
            </a:r>
            <a:r>
              <a:rPr lang="nb-NO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privatnih u državne </a:t>
            </a:r>
            <a:r>
              <a:rPr lang="nb-NO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monopole</a:t>
            </a:r>
            <a:r>
              <a:rPr lang="sr-Latn-R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pl-PL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48340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57238" y="566960"/>
            <a:ext cx="11558587" cy="590328"/>
          </a:xfrm>
        </p:spPr>
        <p:txBody>
          <a:bodyPr>
            <a:noAutofit/>
          </a:bodyPr>
          <a:lstStyle/>
          <a:p>
            <a:pPr algn="ctr"/>
            <a:r>
              <a:rPr lang="sr-Latn-R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17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sr-Latn-R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TRŽIŠTE MONOPOLISTIČKE KONKURENCIJE</a:t>
            </a:r>
            <a: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b="1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200150" y="1285875"/>
            <a:ext cx="10544175" cy="5257802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pl-PL" sz="24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Karakteristike tržišta </a:t>
            </a:r>
            <a:r>
              <a:rPr lang="pl-PL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monopolističke konkurencije:</a:t>
            </a:r>
          </a:p>
          <a:p>
            <a:pPr marL="900113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 </a:t>
            </a: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tržištu postoji veliki broj prodavaca, pri čemu oni samostalno određuju visinu cene iako imaju mali udeo u ukupnoj ponudi;</a:t>
            </a:r>
            <a:endParaRPr lang="pl-PL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900113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Postoji potpuna sloboda ulaska na tržište (i izlaska sa njega) odnosno postoji neograničena mobilnost faktora 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proizvodnje;</a:t>
            </a:r>
          </a:p>
          <a:p>
            <a:pPr marL="900113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Postoji </a:t>
            </a: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mogućnost diferenciranja proizvoda i uopšte ponude jednog prodavca u odnosu na 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konkurente </a:t>
            </a:r>
            <a:r>
              <a:rPr lang="nn-NO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nn-NO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kvalitetom, izgledom, markom, lokacijom prodajnog objekta i sl.)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</a:p>
          <a:p>
            <a:pPr marL="457200" indent="-457200" algn="just">
              <a:spcBef>
                <a:spcPts val="0"/>
              </a:spcBef>
              <a:spcAft>
                <a:spcPts val="1200"/>
              </a:spcAft>
            </a:pP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ostoji </a:t>
            </a: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mnoštvo tržišta koja imaju karakteristike monopolističke 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konkurencije (primeri).</a:t>
            </a:r>
          </a:p>
          <a:p>
            <a:pPr marL="457200" indent="-457200" algn="just">
              <a:spcBef>
                <a:spcPts val="0"/>
              </a:spcBef>
              <a:spcAft>
                <a:spcPts val="1200"/>
              </a:spcAft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Monopolistička </a:t>
            </a: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konkurencija nije nepoželjna tržišna struktura koja treba biti 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regulisana.</a:t>
            </a:r>
          </a:p>
        </p:txBody>
      </p:sp>
    </p:spTree>
    <p:extLst>
      <p:ext uri="{BB962C8B-B14F-4D97-AF65-F5344CB8AC3E}">
        <p14:creationId xmlns:p14="http://schemas.microsoft.com/office/powerpoint/2010/main" val="109328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57238" y="566960"/>
            <a:ext cx="6943725" cy="590328"/>
          </a:xfrm>
        </p:spPr>
        <p:txBody>
          <a:bodyPr>
            <a:noAutofit/>
          </a:bodyPr>
          <a:lstStyle/>
          <a:p>
            <a:pPr algn="ctr"/>
            <a:r>
              <a:rPr lang="sr-Latn-R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18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sr-Latn-R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TRŽIŠTE OLIGOPOLA</a:t>
            </a:r>
            <a: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b="1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200150" y="1285875"/>
            <a:ext cx="10544175" cy="5257802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pl-PL" sz="24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Karakteristike tržišta </a:t>
            </a:r>
            <a:r>
              <a:rPr lang="pl-PL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oligopola:</a:t>
            </a:r>
          </a:p>
          <a:p>
            <a:pPr marL="900113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Mali </a:t>
            </a: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broj odnosno nekoliko prodavaca na tržištu sa velikim tržišnim 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učešćem</a:t>
            </a: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</a:t>
            </a:r>
            <a:endParaRPr lang="pl-PL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900113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Proizvod </a:t>
            </a: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koji se prodaje na tržištu može, ali ne mora biti 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diferenciran</a:t>
            </a: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</a:t>
            </a:r>
            <a:endParaRPr lang="pl-PL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900113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Postoje </a:t>
            </a: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barijere za ulazak na tržište, a one se razlikuju od delatnosti do 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delatnosti; </a:t>
            </a:r>
          </a:p>
          <a:p>
            <a:pPr marL="900113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Prodavci </a:t>
            </a: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moraju kontinuirano pratiti akcije svojih konkurenata i prilagođavati svoje poteze, kako bi održali postojeće tržišno 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učešće.</a:t>
            </a:r>
          </a:p>
        </p:txBody>
      </p:sp>
    </p:spTree>
    <p:extLst>
      <p:ext uri="{BB962C8B-B14F-4D97-AF65-F5344CB8AC3E}">
        <p14:creationId xmlns:p14="http://schemas.microsoft.com/office/powerpoint/2010/main" val="620168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200150" y="1157289"/>
            <a:ext cx="10544175" cy="5386388"/>
          </a:xfrm>
        </p:spPr>
        <p:txBody>
          <a:bodyPr>
            <a:normAutofit/>
          </a:bodyPr>
          <a:lstStyle/>
          <a:p>
            <a:pPr marL="457200" indent="-457200" algn="just">
              <a:spcBef>
                <a:spcPts val="0"/>
              </a:spcBef>
              <a:spcAft>
                <a:spcPts val="1200"/>
              </a:spcAft>
            </a:pP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 zavisnosti od karkteristika proizvoda koji je predmet razmene postoje dve vrste oligopola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 marL="900113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Oligopoli </a:t>
            </a:r>
            <a:r>
              <a:rPr lang="pl-PL" sz="24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gde prodavci nude homogen proizvod</a:t>
            </a:r>
            <a:r>
              <a:rPr lang="pl-PL" sz="2400" b="1" dirty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(metali, nafta i naftni derivati, šećer i sl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.), </a:t>
            </a:r>
          </a:p>
          <a:p>
            <a:pPr marL="900113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Oligopoli </a:t>
            </a:r>
            <a:r>
              <a:rPr lang="pl-PL" sz="24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gde prodavci nude diferenciran proizvod </a:t>
            </a:r>
            <a:r>
              <a:rPr lang="nn-NO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(automobilska industrija, proizvodnja sportske opreme, električni uređaji, računari i slično</a:t>
            </a:r>
            <a:r>
              <a:rPr lang="nn-NO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r>
              <a:rPr lang="sr-Latn-R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marL="457200" indent="-457200" algn="just">
              <a:spcBef>
                <a:spcPts val="0"/>
              </a:spcBef>
              <a:spcAft>
                <a:spcPts val="1200"/>
              </a:spcAft>
            </a:pP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oslovanje </a:t>
            </a: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 ovakvom tržištu podrazumeva značajan stepen 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nezvesnosti, jer su akcije </a:t>
            </a: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konkurenata su nepredvidive, pa se dešava da se pojedini konkurenti tajno 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dogovaraju.</a:t>
            </a:r>
          </a:p>
          <a:p>
            <a:pPr marL="457200" indent="-457200" algn="just">
              <a:spcBef>
                <a:spcPts val="0"/>
              </a:spcBef>
              <a:spcAft>
                <a:spcPts val="1200"/>
              </a:spcAft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Ovakvo </a:t>
            </a: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ponašanje oligopolista 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 </a:t>
            </a: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oštro 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sankcioniše </a:t>
            </a: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merama antitrustovske politike.</a:t>
            </a:r>
            <a:endParaRPr lang="pl-PL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9078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57238" y="566960"/>
            <a:ext cx="10829925" cy="590328"/>
          </a:xfrm>
        </p:spPr>
        <p:txBody>
          <a:bodyPr>
            <a:noAutofit/>
          </a:bodyPr>
          <a:lstStyle/>
          <a:p>
            <a:pPr algn="ctr"/>
            <a:r>
              <a:rPr lang="sr-Latn-R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sr-Latn-R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TIPOLOGIJA I SEGMENTACIJA TRŽIŠTA </a:t>
            </a:r>
            <a: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b="1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200150" y="1285875"/>
            <a:ext cx="10544175" cy="5257802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pl-PL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Tipologija 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potrazumeva razvrstavanje tržišta na pojedine vrste i tipove u zavisnosti od određenih karakteristika.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rste tržišta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pl-PL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Segmentacija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podrazumeva </a:t>
            </a: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podelu tržišta na određene grupe 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potrošača, </a:t>
            </a: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koji imaju neke zajedničke karakteristike. </a:t>
            </a:r>
            <a:endParaRPr lang="pl-PL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pl-PL" sz="24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Polaznu osnovu za segmentaciju tržišta opredeljuju dva faktora</a:t>
            </a:r>
            <a:r>
              <a:rPr lang="pl-PL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 marL="800100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različito </a:t>
            </a: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reagovanje potrošača na određene proizvode,</a:t>
            </a:r>
          </a:p>
          <a:p>
            <a:pPr marL="800100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odeređene </a:t>
            </a: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razlike u kulturnom, ekonomskom, sociološkom i drugom pogledu.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Segmentacija je vrlo složeno pitanje, naročito za prodavce robe široke 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potrošnje.</a:t>
            </a:r>
            <a:endParaRPr lang="pl-PL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endParaRPr lang="pl-PL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89038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200150" y="1157289"/>
            <a:ext cx="10544175" cy="5386388"/>
          </a:xfrm>
        </p:spPr>
        <p:txBody>
          <a:bodyPr>
            <a:normAutofit/>
          </a:bodyPr>
          <a:lstStyle/>
          <a:p>
            <a:pPr marL="457200" indent="-457200" algn="just">
              <a:spcBef>
                <a:spcPts val="0"/>
              </a:spcBef>
              <a:spcAft>
                <a:spcPts val="1200"/>
              </a:spcAft>
            </a:pPr>
            <a:r>
              <a:rPr lang="pl-PL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Segmentacija </a:t>
            </a:r>
            <a:r>
              <a:rPr lang="pl-PL" sz="24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tržišta može da bude od koristi:</a:t>
            </a:r>
            <a:endParaRPr lang="pl-PL" sz="2400" b="1" dirty="0" smtClean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900113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alim </a:t>
            </a: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preduzećima koja ne mogu da opslužuju čitavo tržište, već žele da se usredsrede na određenu grupu potrošača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endParaRPr lang="pl-PL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900113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reduzećima </a:t>
            </a: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koja žele da povećaju svoju prodaju pronalaženjem segmenta potrošača čije potrebe nisu adekvatno zadovoljene, a za koje velike kompanije nemaju interes, jer im ne obezbeđuju dovoljan profit (Prokredit banka – krediti poljoprivrednicima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), </a:t>
            </a:r>
          </a:p>
          <a:p>
            <a:pPr marL="900113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kasnijim fazama životnog ciklusa proizvoda, jer se na taj način produžava vek takvim proizvodima plasmanom na novim tržištima koji nisu imale nikakav ili vrlo mali pristup datom proizvodu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27978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200150" y="1157289"/>
            <a:ext cx="10544175" cy="5386388"/>
          </a:xfrm>
        </p:spPr>
        <p:txBody>
          <a:bodyPr>
            <a:normAutofit/>
          </a:bodyPr>
          <a:lstStyle/>
          <a:p>
            <a:pPr marL="457200" indent="-457200" algn="just">
              <a:spcBef>
                <a:spcPts val="0"/>
              </a:spcBef>
              <a:spcAft>
                <a:spcPts val="1200"/>
              </a:spcAft>
            </a:pPr>
            <a:r>
              <a:rPr lang="pl-PL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Kao </a:t>
            </a:r>
            <a:r>
              <a:rPr lang="pl-PL" sz="24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kriterijumi za segmentaciju najčešće se koriste:</a:t>
            </a:r>
            <a:endParaRPr lang="pl-PL" sz="2400" b="1" dirty="0" smtClean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900113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Starosna </a:t>
            </a: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struktura (proizvođači igračaka i proizvođači pojedinih vrsta automobila, motora i sportske 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garderobe);</a:t>
            </a:r>
          </a:p>
          <a:p>
            <a:pPr marL="900113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Pol (proizvođači </a:t>
            </a: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cigareta, parfema, kozmetike i 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slično);</a:t>
            </a:r>
          </a:p>
          <a:p>
            <a:pPr marL="900113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Geografsko </a:t>
            </a: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područije (proizvođač kafe „General foods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“);</a:t>
            </a:r>
          </a:p>
          <a:p>
            <a:pPr marL="900113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Dohodak </a:t>
            </a: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potrošača 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(proizvođači automobila, proizvođači zimske obuće i odeće,...).</a:t>
            </a:r>
          </a:p>
          <a:p>
            <a:pPr marL="457200" indent="-457200" algn="just">
              <a:spcBef>
                <a:spcPts val="0"/>
              </a:spcBef>
              <a:spcAft>
                <a:spcPts val="1200"/>
              </a:spcAft>
            </a:pPr>
            <a:r>
              <a:rPr lang="pl-PL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Strategije segmentacije:</a:t>
            </a:r>
          </a:p>
          <a:p>
            <a:pPr marL="900113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strategiju višestruke segmentacije 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proizvoda, </a:t>
            </a:r>
          </a:p>
          <a:p>
            <a:pPr marL="900113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strategiju 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koncentracije. </a:t>
            </a:r>
          </a:p>
        </p:txBody>
      </p:sp>
    </p:spTree>
    <p:extLst>
      <p:ext uri="{BB962C8B-B14F-4D97-AF65-F5344CB8AC3E}">
        <p14:creationId xmlns:p14="http://schemas.microsoft.com/office/powerpoint/2010/main" val="4171647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C333A"/>
      </a:dk2>
      <a:lt2>
        <a:srgbClr val="D6ECED"/>
      </a:lt2>
      <a:accent1>
        <a:srgbClr val="DE32DE"/>
      </a:accent1>
      <a:accent2>
        <a:srgbClr val="F42B8A"/>
      </a:accent2>
      <a:accent3>
        <a:srgbClr val="349FE7"/>
      </a:accent3>
      <a:accent4>
        <a:srgbClr val="565FF8"/>
      </a:accent4>
      <a:accent5>
        <a:srgbClr val="876BE7"/>
      </a:accent5>
      <a:accent6>
        <a:srgbClr val="F268C2"/>
      </a:accent6>
      <a:hlink>
        <a:srgbClr val="F55CF9"/>
      </a:hlink>
      <a:folHlink>
        <a:srgbClr val="E8A0EE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F20B7C8E-B819-43F3-AAF9-EE50B1A8363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535</TotalTime>
  <Words>950</Words>
  <Application>Microsoft Office PowerPoint</Application>
  <PresentationFormat>Widescreen</PresentationFormat>
  <Paragraphs>119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Century Gothic</vt:lpstr>
      <vt:lpstr>Wingdings 3</vt:lpstr>
      <vt:lpstr>Wisp</vt:lpstr>
      <vt:lpstr>15. TRŽIŠTE POTPUNE (SAVRŠENE) KONKURENCIJE </vt:lpstr>
      <vt:lpstr>16. TRŽIŠTE MONOPOLA </vt:lpstr>
      <vt:lpstr>PowerPoint Presentation</vt:lpstr>
      <vt:lpstr>17. TRŽIŠTE MONOPOLISTIČKE KONKURENCIJE </vt:lpstr>
      <vt:lpstr>18. TRŽIŠTE OLIGOPOLA </vt:lpstr>
      <vt:lpstr>PowerPoint Presentation</vt:lpstr>
      <vt:lpstr>19. TIPOLOGIJA I SEGMENTACIJA TRŽIŠTA  </vt:lpstr>
      <vt:lpstr>PowerPoint Presentation</vt:lpstr>
      <vt:lpstr>PowerPoint Presentation</vt:lpstr>
      <vt:lpstr>21. TRAŽNJA KAO TRŽIŠNA KATEGORIJA – POJAM DEFINISANJE I RAZVRSTAVANJE  </vt:lpstr>
      <vt:lpstr>Razvrstavanje tražnje </vt:lpstr>
      <vt:lpstr>22. FAKTORI TRAŽNJE </vt:lpstr>
      <vt:lpstr>23. PONUDA KAO TRŽIŠNA KATEGORIJA – POJAM DEFINISANJE I RAZVRSTAVANJE  </vt:lpstr>
      <vt:lpstr>Razvrstavanje ponude </vt:lpstr>
      <vt:lpstr>PowerPoint Presentation</vt:lpstr>
      <vt:lpstr>24. FAKTORI PONUDE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POJAM TRŽIŠNE EKONOMIJE</dc:title>
  <dc:creator>Aleksandra</dc:creator>
  <cp:lastModifiedBy>Aleksandra</cp:lastModifiedBy>
  <cp:revision>45</cp:revision>
  <dcterms:created xsi:type="dcterms:W3CDTF">2017-02-13T11:42:59Z</dcterms:created>
  <dcterms:modified xsi:type="dcterms:W3CDTF">2017-03-07T10:12:24Z</dcterms:modified>
</cp:coreProperties>
</file>