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-85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200150" y="338360"/>
            <a:ext cx="9944099" cy="590328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REFORMISANI KAPITALIZAM I RAZVOJ EKONOMSKE MISLI O TRŽIŠNOJ PRIVREDI</a:t>
            </a:r>
            <a:br>
              <a:rPr lang="en-U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543050"/>
            <a:ext cx="10544175" cy="5000625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prvoj polovini </a:t>
            </a:r>
            <a:r>
              <a:rPr 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80-ih godina XX 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veka dolazi do velikih promena u ekonomijama razvijenih zemalja. </a:t>
            </a:r>
            <a:endParaRPr lang="pl-PL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Stagflacije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istovremene 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pojave visoke inflacije i visoke nezaposlenosti. </a:t>
            </a:r>
            <a:endParaRPr lang="pl-PL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Filipsova kriva 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(koju je formulisao </a:t>
            </a:r>
            <a:r>
              <a:rPr 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Alban </a:t>
            </a: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Filips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- podrazumevala 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tzv. trade-off ili pogodbu između inflacije i nezaposlenosti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v-SE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70-ih godina XX </a:t>
            </a:r>
            <a:r>
              <a:rPr lang="sv-SE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veka</a:t>
            </a:r>
            <a:r>
              <a:rPr lang="sr-Latn-R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pojavljuje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</a:t>
            </a:r>
            <a:r>
              <a:rPr lang="sv-S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novi pravac ekonomske misli </a:t>
            </a:r>
            <a:r>
              <a:rPr lang="sv-SE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monetarizam</a:t>
            </a:r>
            <a:r>
              <a:rPr lang="sv-S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(kao alternativa državnom kapitalizmu</a:t>
            </a:r>
            <a:r>
              <a:rPr lang="sv-S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sv-S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čiji je glavni predstavnik </a:t>
            </a:r>
            <a:r>
              <a:rPr lang="sv-SE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Milton </a:t>
            </a:r>
            <a:r>
              <a:rPr lang="sv-SE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Fridman</a:t>
            </a:r>
            <a:endParaRPr lang="sr-Latn-RS" sz="2400" b="1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razliku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državnog kapitalizma čiji su prioriteti visoka zaposlenost i fiskalna politika, </a:t>
            </a: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monetaristi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 fokusiraju se na </a:t>
            </a:r>
            <a:r>
              <a:rPr 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 inflacije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</a:t>
            </a:r>
            <a:r>
              <a:rPr 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monetarnu politiku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559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5302" y="847897"/>
            <a:ext cx="9609310" cy="5519651"/>
          </a:xfrm>
        </p:spPr>
        <p:txBody>
          <a:bodyPr>
            <a:normAutofit/>
          </a:bodyPr>
          <a:lstStyle/>
          <a:p>
            <a:r>
              <a:rPr lang="sr-Latn-CS" sz="2400" b="1" dirty="0" smtClean="0"/>
              <a:t>Prema </a:t>
            </a:r>
            <a:r>
              <a:rPr lang="sr-Latn-CS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dominaciji subjekata na tržištu</a:t>
            </a:r>
            <a:r>
              <a:rPr lang="sr-Latn-CS" sz="2400" b="1" dirty="0" smtClean="0"/>
              <a:t>:</a:t>
            </a:r>
          </a:p>
          <a:p>
            <a:pPr marL="973138" indent="-457200">
              <a:buFont typeface="+mj-lt"/>
              <a:buAutoNum type="arabicPeriod"/>
            </a:pPr>
            <a:r>
              <a:rPr lang="sr-Latn-CS" sz="2400" b="1" dirty="0" smtClean="0"/>
              <a:t>Tržište kupaca,</a:t>
            </a:r>
          </a:p>
          <a:p>
            <a:pPr marL="973138" indent="-457200">
              <a:buFont typeface="+mj-lt"/>
              <a:buAutoNum type="arabicPeriod"/>
            </a:pPr>
            <a:r>
              <a:rPr lang="sr-Latn-CS" sz="2400" b="1" dirty="0" smtClean="0"/>
              <a:t>Tržište prodavaca.</a:t>
            </a:r>
          </a:p>
          <a:p>
            <a:pPr>
              <a:spcBef>
                <a:spcPts val="1800"/>
              </a:spcBef>
            </a:pPr>
            <a:r>
              <a:rPr lang="sr-Latn-CS" sz="2400" b="1" dirty="0" smtClean="0"/>
              <a:t>Prema </a:t>
            </a:r>
            <a:r>
              <a:rPr lang="sr-Latn-CS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načinu obrazovanja cena</a:t>
            </a:r>
            <a:r>
              <a:rPr lang="sr-Latn-CS" sz="2400" b="1" dirty="0" smtClean="0"/>
              <a:t>:</a:t>
            </a:r>
          </a:p>
          <a:p>
            <a:pPr marL="973138" indent="-457200">
              <a:buFont typeface="+mj-lt"/>
              <a:buAutoNum type="arabicPeriod"/>
            </a:pPr>
            <a:r>
              <a:rPr lang="sr-Latn-CS" sz="2400" b="1" dirty="0" smtClean="0"/>
              <a:t>Slobodno tržište</a:t>
            </a:r>
          </a:p>
          <a:p>
            <a:pPr marL="973138" indent="-457200">
              <a:buFont typeface="+mj-lt"/>
              <a:buAutoNum type="arabicPeriod"/>
            </a:pPr>
            <a:r>
              <a:rPr lang="sr-Latn-CS" sz="2400" b="1" dirty="0" smtClean="0"/>
              <a:t>Kontrolisano ili dirigovano tržište.</a:t>
            </a:r>
          </a:p>
          <a:p>
            <a:pPr marL="457200" indent="-457200">
              <a:spcBef>
                <a:spcPts val="1800"/>
              </a:spcBef>
            </a:pPr>
            <a:r>
              <a:rPr lang="sr-Latn-CS" sz="2400" b="1" dirty="0" smtClean="0"/>
              <a:t>Prema </a:t>
            </a:r>
            <a:r>
              <a:rPr lang="sr-Latn-CS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obliku konkurencije</a:t>
            </a:r>
            <a:r>
              <a:rPr lang="sr-Latn-CS" sz="2400" b="1" dirty="0" smtClean="0"/>
              <a:t>:</a:t>
            </a:r>
          </a:p>
          <a:p>
            <a:pPr marL="973138" indent="-457200">
              <a:buFont typeface="+mj-lt"/>
              <a:buAutoNum type="arabicPeriod"/>
            </a:pPr>
            <a:r>
              <a:rPr lang="sr-Latn-CS" sz="2400" b="1" dirty="0" smtClean="0"/>
              <a:t>Tržište potpune konkurencije,</a:t>
            </a:r>
          </a:p>
          <a:p>
            <a:pPr marL="973138" indent="-457200">
              <a:buFont typeface="+mj-lt"/>
              <a:buAutoNum type="arabicPeriod"/>
            </a:pPr>
            <a:r>
              <a:rPr lang="sr-Latn-CS" sz="2400" b="1" dirty="0" smtClean="0"/>
              <a:t>Tržište monopola,</a:t>
            </a:r>
          </a:p>
          <a:p>
            <a:pPr marL="973138" indent="-457200">
              <a:buFont typeface="+mj-lt"/>
              <a:buAutoNum type="arabicPeriod"/>
            </a:pPr>
            <a:r>
              <a:rPr lang="sr-Latn-CS" sz="2400" b="1" dirty="0" smtClean="0"/>
              <a:t>Tržište nepotpune konkurencije.</a:t>
            </a:r>
            <a:endParaRPr lang="sr-Latn-CS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2298" y="407979"/>
            <a:ext cx="9942022" cy="1280890"/>
          </a:xfrm>
        </p:spPr>
        <p:txBody>
          <a:bodyPr/>
          <a:lstStyle/>
          <a:p>
            <a:r>
              <a:rPr lang="sr-Latn-C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</a:t>
            </a:r>
            <a:r>
              <a:rPr lang="sr-Latn-R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TRŽIŠTE KAO FAKTOR USKLAĐIVANJA PONUDE I TRAŽNJE</a:t>
            </a:r>
            <a:endParaRPr lang="sr-Latn-C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789" y="1712422"/>
            <a:ext cx="10074823" cy="4688378"/>
          </a:xfrm>
        </p:spPr>
        <p:txBody>
          <a:bodyPr>
            <a:normAutofit/>
          </a:bodyPr>
          <a:lstStyle/>
          <a:p>
            <a:r>
              <a:rPr lang="sr-Latn-RS" sz="2400" b="1" dirty="0" smtClean="0"/>
              <a:t>Putem tržišta se usklađuju različiti interesi proizvodnje i potrošnje</a:t>
            </a:r>
            <a:r>
              <a:rPr lang="sr-Latn-RS" sz="2400" b="1" dirty="0" smtClean="0"/>
              <a:t>:</a:t>
            </a:r>
          </a:p>
          <a:p>
            <a:endParaRPr lang="sr-Latn-CS" sz="24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6415" y="2465335"/>
          <a:ext cx="9908770" cy="3676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4385"/>
                <a:gridCol w="4954385"/>
              </a:tblGrid>
              <a:tr h="525184">
                <a:tc>
                  <a:txBody>
                    <a:bodyPr/>
                    <a:lstStyle/>
                    <a:p>
                      <a:pPr algn="ctr"/>
                      <a:r>
                        <a:rPr lang="sr-Latn-CS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PROIZVODNJA</a:t>
                      </a:r>
                      <a:endParaRPr lang="sr-Latn-CS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POTROŠNJA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25184"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Masovna proizvodnja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Mala pojedinačna potrošnja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25184"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Specijalizovana proizvodnja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Univerzalna potrošnja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25184"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Koncentrisana proizvodnja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Prostorno razasuta tražnja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25184"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Sezonska proizvodnja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Kontinuirana potrošnja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25184"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Kontinuirana proizvodnja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Sezonska potrošnja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25184"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Standardizovana proizvodnja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20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Pojedinačni zahtevi potrošača</a:t>
                      </a:r>
                      <a:r>
                        <a:rPr lang="sr-Latn-RS" sz="2000" b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r-Latn-C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1776" y="673986"/>
            <a:ext cx="8911687" cy="1321069"/>
          </a:xfrm>
        </p:spPr>
        <p:txBody>
          <a:bodyPr>
            <a:normAutofit/>
          </a:bodyPr>
          <a:lstStyle/>
          <a:p>
            <a:r>
              <a:rPr lang="sr-Latn-C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sr-Latn-C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FUNKCIJE TRŽIŠTA</a:t>
            </a:r>
            <a:r>
              <a:rPr lang="sr-Latn-CS" dirty="0" smtClean="0"/>
              <a:t/>
            </a:r>
            <a:br>
              <a:rPr lang="sr-Latn-CS" dirty="0" smtClean="0"/>
            </a:b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9542" y="1446415"/>
            <a:ext cx="9975070" cy="4738254"/>
          </a:xfrm>
        </p:spPr>
        <p:txBody>
          <a:bodyPr>
            <a:normAutofit/>
          </a:bodyPr>
          <a:lstStyle/>
          <a:p>
            <a:r>
              <a:rPr lang="sr-Latn-RS" sz="2800" b="1" dirty="0" smtClean="0"/>
              <a:t>Svoju ulogu u procesu društvene reprodukcije tržište ostvaruje putem svojih mnogobrojnih funkcija, od kojih su najvažnije:</a:t>
            </a:r>
            <a:endParaRPr lang="sr-Latn-CS" sz="2800" b="1" dirty="0" smtClean="0"/>
          </a:p>
          <a:p>
            <a:pPr marL="896938" indent="-514350">
              <a:buFont typeface="+mj-lt"/>
              <a:buAutoNum type="arabicPeriod"/>
            </a:pPr>
            <a:r>
              <a:rPr lang="sr-Latn-RS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Selektivna </a:t>
            </a:r>
            <a:r>
              <a:rPr lang="sr-Latn-RS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funkcija,</a:t>
            </a:r>
            <a:r>
              <a:rPr lang="sr-Latn-RS" sz="2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896938" indent="-514350">
              <a:buFont typeface="+mj-lt"/>
              <a:buAutoNum type="arabicPeriod"/>
            </a:pPr>
            <a:r>
              <a:rPr lang="sr-Latn-RS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Alokativna </a:t>
            </a:r>
            <a:r>
              <a:rPr lang="sr-Latn-RS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funkcija, </a:t>
            </a:r>
          </a:p>
          <a:p>
            <a:pPr marL="896938" indent="-514350">
              <a:buFont typeface="+mj-lt"/>
              <a:buAutoNum type="arabicPeriod"/>
            </a:pPr>
            <a:r>
              <a:rPr lang="sr-Latn-RS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Distributivna </a:t>
            </a:r>
            <a:r>
              <a:rPr lang="sr-Latn-RS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funkcija, </a:t>
            </a:r>
          </a:p>
          <a:p>
            <a:pPr marL="896938" indent="-514350">
              <a:buFont typeface="+mj-lt"/>
              <a:buAutoNum type="arabicPeriod"/>
            </a:pPr>
            <a:r>
              <a:rPr lang="sr-Latn-RS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Informativna </a:t>
            </a:r>
            <a:r>
              <a:rPr lang="sr-Latn-RS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funkcija.</a:t>
            </a:r>
            <a:r>
              <a:rPr lang="sr-Latn-RS" sz="2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sr-Latn-C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5673" y="640735"/>
            <a:ext cx="9625936" cy="1280890"/>
          </a:xfrm>
        </p:spPr>
        <p:txBody>
          <a:bodyPr/>
          <a:lstStyle/>
          <a:p>
            <a:r>
              <a:rPr lang="sr-Latn-C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13. FAKTORI TRŽIŠTA</a:t>
            </a:r>
            <a:endParaRPr lang="sr-Latn-C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6291" y="1379913"/>
            <a:ext cx="10008321" cy="4887883"/>
          </a:xfrm>
        </p:spPr>
        <p:txBody>
          <a:bodyPr>
            <a:normAutofit/>
          </a:bodyPr>
          <a:lstStyle/>
          <a:p>
            <a:r>
              <a:rPr lang="sr-Latn-CS" sz="2400" b="1" dirty="0" smtClean="0"/>
              <a:t>Faktori koji određuju funkcionisanje tržišta i samo tržišnog mehanizma su:</a:t>
            </a:r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Obim i struktura proizvodnje,</a:t>
            </a:r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Visina i struktura nacionalnog dohotka,</a:t>
            </a:r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Broj i struktura stanovnika,</a:t>
            </a:r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Rarvijenost saobraćaja,</a:t>
            </a:r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Tehnička opremljenost prometne funkcije,</a:t>
            </a:r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Kadrovska osposobljenost tržišta,</a:t>
            </a:r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Razni prirodni i društveni faktori.</a:t>
            </a:r>
          </a:p>
          <a:p>
            <a:pPr marL="822325" indent="-457200">
              <a:buFont typeface="+mj-lt"/>
              <a:buAutoNum type="arabicPeriod"/>
            </a:pPr>
            <a:endParaRPr lang="sr-Latn-C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923" y="341478"/>
            <a:ext cx="9592685" cy="1280890"/>
          </a:xfrm>
        </p:spPr>
        <p:txBody>
          <a:bodyPr/>
          <a:lstStyle/>
          <a:p>
            <a:r>
              <a:rPr lang="sr-Latn-C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14. </a:t>
            </a:r>
            <a:r>
              <a:rPr lang="sr-Latn-R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ISTORIJSKI ASPEKTI RAZVOJA TRŽIŠTA</a:t>
            </a:r>
            <a:r>
              <a:rPr lang="sr-Latn-CS" dirty="0" smtClean="0"/>
              <a:t/>
            </a:r>
            <a:br>
              <a:rPr lang="sr-Latn-CS" dirty="0" smtClean="0"/>
            </a:b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3535" y="1147155"/>
            <a:ext cx="10257702" cy="5153891"/>
          </a:xfrm>
        </p:spPr>
        <p:txBody>
          <a:bodyPr>
            <a:normAutofit/>
          </a:bodyPr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CS" sz="2400" b="1" dirty="0" smtClean="0"/>
              <a:t>Naturalna proizvodnja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CS" sz="2400" b="1" dirty="0" smtClean="0"/>
              <a:t>Faktori koji su doveli do pojave tržišta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dirty="0" smtClean="0"/>
              <a:t>Tržište </a:t>
            </a:r>
            <a:r>
              <a:rPr lang="sr-Latn-RS" sz="2400" b="1" dirty="0" smtClean="0"/>
              <a:t>se vezivalo za određeno mesto (obično na velikim gradskim </a:t>
            </a:r>
            <a:r>
              <a:rPr lang="sr-Latn-RS" sz="2400" b="1" dirty="0" smtClean="0"/>
              <a:t>trgovima) </a:t>
            </a:r>
            <a:r>
              <a:rPr lang="sr-Latn-RS" sz="2400" b="1" dirty="0" smtClean="0"/>
              <a:t>i vreme kada se trgovalo robom (vašari, svetkovine i sl). </a:t>
            </a:r>
            <a:endParaRPr lang="sr-Latn-RS" sz="2400" b="1" dirty="0" smtClean="0"/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dirty="0" smtClean="0"/>
              <a:t>Razmena </a:t>
            </a:r>
            <a:r>
              <a:rPr lang="sr-Latn-RS" sz="2400" b="1" dirty="0" smtClean="0"/>
              <a:t>se pre pojave novca odvijala </a:t>
            </a:r>
            <a:r>
              <a:rPr lang="sr-Latn-RS" sz="2400" b="1" dirty="0" smtClean="0"/>
              <a:t>razmenom </a:t>
            </a:r>
            <a:r>
              <a:rPr lang="sr-Latn-RS" sz="2400" b="1" dirty="0" smtClean="0"/>
              <a:t>robe za robu, a sa pojavom novca dolazi do pojave robno-novčane razmene</a:t>
            </a:r>
            <a:r>
              <a:rPr lang="sr-Latn-RS" sz="2400" b="1" dirty="0" smtClean="0"/>
              <a:t>.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dirty="0" smtClean="0"/>
              <a:t>Berzansko trgovanje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dirty="0" smtClean="0"/>
              <a:t>Elektronska </a:t>
            </a:r>
            <a:r>
              <a:rPr lang="sr-Latn-RS" sz="2400" b="1" dirty="0" smtClean="0"/>
              <a:t>trgovina</a:t>
            </a:r>
            <a:endParaRPr lang="sr-Latn-C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8774" y="885825"/>
            <a:ext cx="9875837" cy="5457825"/>
          </a:xfrm>
        </p:spPr>
        <p:txBody>
          <a:bodyPr>
            <a:normAutofit/>
          </a:bodyPr>
          <a:lstStyle/>
          <a:p>
            <a:r>
              <a:rPr lang="en-US" sz="2400" b="1" dirty="0" err="1"/>
              <a:t>Usled</a:t>
            </a:r>
            <a:r>
              <a:rPr lang="en-US" sz="2400" b="1" dirty="0"/>
              <a:t> </a:t>
            </a:r>
            <a:r>
              <a:rPr lang="en-US" sz="2400" b="1" dirty="0" err="1"/>
              <a:t>pojave</a:t>
            </a:r>
            <a:r>
              <a:rPr lang="en-US" sz="2400" b="1" dirty="0"/>
              <a:t> </a:t>
            </a:r>
            <a:r>
              <a:rPr lang="en-US" sz="2400" b="1" dirty="0" err="1"/>
              <a:t>stagflacije</a:t>
            </a:r>
            <a:r>
              <a:rPr lang="en-US" sz="2400" b="1" dirty="0"/>
              <a:t> </a:t>
            </a:r>
            <a:r>
              <a:rPr lang="en-US" sz="2400" b="1" dirty="0" err="1"/>
              <a:t>došlo</a:t>
            </a:r>
            <a:r>
              <a:rPr lang="en-US" sz="2400" b="1" dirty="0"/>
              <a:t> je do </a:t>
            </a:r>
            <a:r>
              <a:rPr lang="en-US" sz="2400" b="1" dirty="0" err="1"/>
              <a:t>preispitivanja</a:t>
            </a:r>
            <a:r>
              <a:rPr lang="en-US" sz="2400" b="1" dirty="0"/>
              <a:t> </a:t>
            </a:r>
            <a:r>
              <a:rPr lang="en-US" sz="2400" b="1" dirty="0" err="1"/>
              <a:t>uloge</a:t>
            </a:r>
            <a:r>
              <a:rPr lang="en-US" sz="2400" b="1" dirty="0"/>
              <a:t> </a:t>
            </a:r>
            <a:r>
              <a:rPr lang="en-US" sz="2400" b="1" dirty="0" err="1"/>
              <a:t>države</a:t>
            </a:r>
            <a:r>
              <a:rPr lang="en-US" sz="2400" b="1" dirty="0"/>
              <a:t> u </a:t>
            </a:r>
            <a:r>
              <a:rPr lang="en-US" sz="2400" b="1" dirty="0" err="1"/>
              <a:t>privredi</a:t>
            </a:r>
            <a:r>
              <a:rPr lang="en-US" sz="2400" b="1" dirty="0"/>
              <a:t>. </a:t>
            </a:r>
            <a:endParaRPr lang="sr-Latn-RS" sz="2400" b="1" dirty="0" smtClean="0"/>
          </a:p>
          <a:p>
            <a:r>
              <a:rPr lang="sr-Latn-RS" sz="2400" b="1" dirty="0" smtClean="0">
                <a:solidFill>
                  <a:schemeClr val="accent1"/>
                </a:solidFill>
              </a:rPr>
              <a:t>Reformski procesi:</a:t>
            </a:r>
          </a:p>
          <a:p>
            <a:pPr marL="900113" indent="-457200" algn="just">
              <a:buFont typeface="+mj-lt"/>
              <a:buAutoNum type="arabicPeriod"/>
            </a:pPr>
            <a:r>
              <a:rPr lang="sr-Latn-R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Privatizacija</a:t>
            </a:r>
            <a:r>
              <a:rPr lang="sr-Latn-RS" sz="2400" b="1" dirty="0"/>
              <a:t> - smanjenje učešća javnog sektora u stvaranju bruto domaćeg proizvoda i </a:t>
            </a:r>
            <a:r>
              <a:rPr lang="sr-Latn-RS" sz="2400" b="1" dirty="0" smtClean="0"/>
              <a:t>zaposlenosti (</a:t>
            </a:r>
            <a:r>
              <a:rPr lang="pl-PL" sz="2400" b="1" dirty="0"/>
              <a:t>o</a:t>
            </a:r>
            <a:r>
              <a:rPr lang="pl-PL" sz="2400" b="1" dirty="0" smtClean="0"/>
              <a:t>vaj </a:t>
            </a:r>
            <a:r>
              <a:rPr lang="pl-PL" sz="2400" b="1" dirty="0"/>
              <a:t>proces je prvo započet u Velikoj </a:t>
            </a:r>
            <a:r>
              <a:rPr lang="pl-PL" sz="2400" b="1" dirty="0" smtClean="0"/>
              <a:t>Britaniji);</a:t>
            </a:r>
            <a:endParaRPr lang="sr-Latn-RS" sz="2400" b="1" dirty="0" smtClean="0"/>
          </a:p>
          <a:p>
            <a:pPr marL="900113" indent="-457200" algn="just">
              <a:buFont typeface="+mj-lt"/>
              <a:buAutoNum type="arabicPeriod"/>
            </a:pPr>
            <a:r>
              <a:rPr lang="sr-Latn-R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Liberalizacija</a:t>
            </a:r>
            <a:r>
              <a:rPr lang="sr-Latn-RS" sz="2400" b="1" dirty="0"/>
              <a:t> - jačanje konkurencije i smanjenje ulaznih barijera, </a:t>
            </a:r>
            <a:r>
              <a:rPr lang="sr-Latn-RS" sz="2400" b="1" dirty="0" smtClean="0"/>
              <a:t>u oblastima koje se smatraju prirodnim </a:t>
            </a:r>
            <a:r>
              <a:rPr lang="sr-Latn-RS" sz="2400" b="1" dirty="0"/>
              <a:t>monopolom (proizvodnja i distribucija električne energije i gasa, železnice,  telekomunikacije i sl</a:t>
            </a:r>
            <a:r>
              <a:rPr lang="sr-Latn-RS" sz="2400" b="1" dirty="0" smtClean="0"/>
              <a:t>.);</a:t>
            </a:r>
          </a:p>
          <a:p>
            <a:pPr marL="900113" indent="-457200" algn="just">
              <a:buFont typeface="+mj-lt"/>
              <a:buAutoNum type="arabicPeriod"/>
            </a:pPr>
            <a:r>
              <a:rPr lang="sr-Latn-R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Deetatizacija</a:t>
            </a:r>
            <a:r>
              <a:rPr lang="sr-Latn-RS" sz="2400" b="1" dirty="0"/>
              <a:t> - slabljenje uloge države i prenošenje klasičnih funkcija države na društvene, privatne i nedržavne </a:t>
            </a:r>
            <a:r>
              <a:rPr lang="sr-Latn-RS" sz="2400" b="1" dirty="0" smtClean="0"/>
              <a:t>organizacije.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3049104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8774" y="666972"/>
            <a:ext cx="9875837" cy="690340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SOCIJALIZAM I TRŽIŠNA PRIVREDA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174" y="1557338"/>
            <a:ext cx="10104437" cy="475773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Nastao 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20-ih godina XX veka u Rusiji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kao reakcija na značajnu obespravljenost radnika u 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kapitalizmu.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Glavni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predstavnici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ovog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pravca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Karl Marks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Fridrih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Engels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sr-Latn-R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Najznačajnije delo Karla Marksa je </a:t>
            </a:r>
            <a:r>
              <a:rPr lang="sr-Latn-R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„Kapital“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(1867. godine objavljen je prvi tom, dok je preostala dva dovršio i objavio Fridrih Engels nakon njegove smrti 1883. godine)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„Kapital“ se bavi kritikom kapitalizma kao privrednog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sistema.</a:t>
            </a:r>
          </a:p>
          <a:p>
            <a:pPr algn="just"/>
            <a:endParaRPr lang="sr-Latn-R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248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5796" y="731520"/>
            <a:ext cx="9942022" cy="548640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800" b="1" dirty="0" err="1">
                <a:solidFill>
                  <a:schemeClr val="accent1"/>
                </a:solidFill>
              </a:rPr>
              <a:t>Osnovni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stavovi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/>
              <a:t>predstavnika</a:t>
            </a:r>
            <a:r>
              <a:rPr lang="en-US" sz="2800" b="1" dirty="0"/>
              <a:t> </a:t>
            </a:r>
            <a:r>
              <a:rPr lang="en-US" sz="2800" b="1" dirty="0" err="1"/>
              <a:t>ove</a:t>
            </a:r>
            <a:r>
              <a:rPr lang="en-US" sz="2800" b="1" dirty="0"/>
              <a:t> </a:t>
            </a:r>
            <a:r>
              <a:rPr lang="en-US" sz="2800" b="1" dirty="0" err="1"/>
              <a:t>škole</a:t>
            </a:r>
            <a:r>
              <a:rPr lang="en-US" sz="2800" b="1" dirty="0"/>
              <a:t> </a:t>
            </a:r>
            <a:r>
              <a:rPr lang="en-US" sz="2800" b="1" dirty="0" err="1"/>
              <a:t>ekonomske</a:t>
            </a:r>
            <a:r>
              <a:rPr lang="en-US" sz="2800" b="1" dirty="0"/>
              <a:t> </a:t>
            </a:r>
            <a:r>
              <a:rPr lang="en-US" sz="2800" b="1" dirty="0" err="1"/>
              <a:t>misli</a:t>
            </a:r>
            <a:r>
              <a:rPr lang="en-US" sz="2800" b="1" dirty="0"/>
              <a:t>: </a:t>
            </a:r>
            <a:endParaRPr lang="sr-Latn-RS" sz="2800" b="1" dirty="0" smtClean="0"/>
          </a:p>
          <a:p>
            <a:pPr marL="800100" indent="-457200">
              <a:buFont typeface="+mj-lt"/>
              <a:buAutoNum type="arabicPeriod"/>
            </a:pPr>
            <a:r>
              <a:rPr lang="en-US" sz="2800" b="1" dirty="0" err="1" smtClean="0"/>
              <a:t>Cilj</a:t>
            </a:r>
            <a:r>
              <a:rPr lang="en-US" sz="2800" b="1" dirty="0" smtClean="0"/>
              <a:t> </a:t>
            </a:r>
            <a:r>
              <a:rPr lang="en-US" sz="2800" b="1" dirty="0" err="1"/>
              <a:t>socijalističke</a:t>
            </a:r>
            <a:r>
              <a:rPr lang="en-US" sz="2800" b="1" dirty="0"/>
              <a:t> </a:t>
            </a:r>
            <a:r>
              <a:rPr lang="en-US" sz="2800" b="1" dirty="0" err="1"/>
              <a:t>proizvodnje</a:t>
            </a:r>
            <a:r>
              <a:rPr lang="en-US" sz="2800" b="1" dirty="0"/>
              <a:t> je </a:t>
            </a:r>
            <a:r>
              <a:rPr lang="en-US" sz="2800" b="1" dirty="0" err="1"/>
              <a:t>potpunije</a:t>
            </a:r>
            <a:r>
              <a:rPr lang="en-US" sz="2800" b="1" dirty="0"/>
              <a:t> </a:t>
            </a:r>
            <a:r>
              <a:rPr lang="en-US" sz="2800" b="1" dirty="0" err="1"/>
              <a:t>zadovoljenje</a:t>
            </a:r>
            <a:r>
              <a:rPr lang="en-US" sz="2800" b="1" dirty="0"/>
              <a:t> </a:t>
            </a:r>
            <a:r>
              <a:rPr lang="en-US" sz="2800" b="1" dirty="0" err="1"/>
              <a:t>potreba</a:t>
            </a:r>
            <a:r>
              <a:rPr lang="en-US" sz="2800" b="1" dirty="0"/>
              <a:t> </a:t>
            </a:r>
            <a:r>
              <a:rPr lang="en-US" sz="2800" b="1" dirty="0" err="1"/>
              <a:t>društva</a:t>
            </a:r>
            <a:r>
              <a:rPr lang="en-US" sz="2800" b="1" dirty="0"/>
              <a:t>, a ne </a:t>
            </a:r>
            <a:r>
              <a:rPr lang="en-US" sz="2800" b="1" dirty="0" err="1"/>
              <a:t>povećanje</a:t>
            </a:r>
            <a:r>
              <a:rPr lang="en-US" sz="2800" b="1" dirty="0"/>
              <a:t> </a:t>
            </a:r>
            <a:r>
              <a:rPr lang="en-US" sz="2800" b="1" dirty="0" err="1"/>
              <a:t>profita</a:t>
            </a:r>
            <a:r>
              <a:rPr lang="en-US" sz="2800" b="1" dirty="0"/>
              <a:t> </a:t>
            </a:r>
            <a:endParaRPr lang="sr-Latn-RS" sz="2800" b="1" dirty="0" smtClean="0"/>
          </a:p>
          <a:p>
            <a:pPr marL="800100" indent="-457200">
              <a:buFont typeface="+mj-lt"/>
              <a:buAutoNum type="arabicPeriod"/>
            </a:pPr>
            <a:r>
              <a:rPr lang="en-US" sz="2800" b="1" dirty="0" err="1" smtClean="0"/>
              <a:t>Osnovni</a:t>
            </a:r>
            <a:r>
              <a:rPr lang="en-US" sz="2800" b="1" dirty="0" smtClean="0"/>
              <a:t> </a:t>
            </a:r>
            <a:r>
              <a:rPr lang="en-US" sz="2800" b="1" dirty="0" err="1"/>
              <a:t>oblik</a:t>
            </a:r>
            <a:r>
              <a:rPr lang="en-US" sz="2800" b="1" dirty="0"/>
              <a:t> </a:t>
            </a:r>
            <a:r>
              <a:rPr lang="en-US" sz="2800" b="1" dirty="0" err="1"/>
              <a:t>svojine</a:t>
            </a:r>
            <a:r>
              <a:rPr lang="en-US" sz="2800" b="1" dirty="0"/>
              <a:t> u </a:t>
            </a:r>
            <a:r>
              <a:rPr lang="en-US" sz="2800" b="1" dirty="0" err="1"/>
              <a:t>socijalizmu</a:t>
            </a:r>
            <a:r>
              <a:rPr lang="en-US" sz="2800" b="1" dirty="0"/>
              <a:t> je </a:t>
            </a:r>
            <a:r>
              <a:rPr lang="en-US" sz="2800" b="1" dirty="0" err="1"/>
              <a:t>državna</a:t>
            </a:r>
            <a:r>
              <a:rPr lang="en-US" sz="2800" b="1" dirty="0"/>
              <a:t> </a:t>
            </a:r>
            <a:r>
              <a:rPr lang="sr-Latn-RS" sz="2800" b="1" dirty="0" smtClean="0"/>
              <a:t>svojina;</a:t>
            </a:r>
            <a:endParaRPr lang="sr-Latn-RS" sz="2800" b="1" dirty="0"/>
          </a:p>
          <a:p>
            <a:pPr marL="800100" indent="-457200">
              <a:buFont typeface="+mj-lt"/>
              <a:buAutoNum type="arabicPeriod"/>
            </a:pPr>
            <a:r>
              <a:rPr lang="en-US" sz="2800" b="1" dirty="0" smtClean="0"/>
              <a:t>Da </a:t>
            </a:r>
            <a:r>
              <a:rPr lang="en-US" sz="2800" b="1" dirty="0"/>
              <a:t>bi se </a:t>
            </a:r>
            <a:r>
              <a:rPr lang="en-US" sz="2800" b="1" dirty="0" err="1"/>
              <a:t>neki</a:t>
            </a:r>
            <a:r>
              <a:rPr lang="en-US" sz="2800" b="1" dirty="0"/>
              <a:t> </a:t>
            </a:r>
            <a:r>
              <a:rPr lang="en-US" sz="2800" b="1" dirty="0" err="1"/>
              <a:t>koncept</a:t>
            </a:r>
            <a:r>
              <a:rPr lang="en-US" sz="2800" b="1" dirty="0"/>
              <a:t> </a:t>
            </a:r>
            <a:r>
              <a:rPr lang="en-US" sz="2800" b="1" dirty="0" err="1"/>
              <a:t>ekonomske</a:t>
            </a:r>
            <a:r>
              <a:rPr lang="en-US" sz="2800" b="1" dirty="0"/>
              <a:t> </a:t>
            </a:r>
            <a:r>
              <a:rPr lang="en-US" sz="2800" b="1" dirty="0" err="1"/>
              <a:t>politike</a:t>
            </a:r>
            <a:r>
              <a:rPr lang="en-US" sz="2800" b="1" dirty="0"/>
              <a:t> </a:t>
            </a:r>
            <a:r>
              <a:rPr lang="en-US" sz="2800" b="1" dirty="0" err="1"/>
              <a:t>smatrao</a:t>
            </a:r>
            <a:r>
              <a:rPr lang="en-US" sz="2800" b="1" dirty="0"/>
              <a:t> </a:t>
            </a:r>
            <a:r>
              <a:rPr lang="en-US" sz="2800" b="1" dirty="0" err="1"/>
              <a:t>socijalističkim</a:t>
            </a:r>
            <a:r>
              <a:rPr lang="en-US" sz="2800" b="1" dirty="0"/>
              <a:t> </a:t>
            </a:r>
            <a:r>
              <a:rPr lang="en-US" sz="2800" b="1" dirty="0" err="1"/>
              <a:t>mora</a:t>
            </a:r>
            <a:r>
              <a:rPr lang="en-US" sz="2800" b="1" dirty="0"/>
              <a:t> da </a:t>
            </a:r>
            <a:r>
              <a:rPr lang="en-US" sz="2800" b="1" dirty="0" err="1"/>
              <a:t>bude</a:t>
            </a:r>
            <a:r>
              <a:rPr lang="en-US" sz="2800" b="1" dirty="0"/>
              <a:t> u </a:t>
            </a:r>
            <a:r>
              <a:rPr lang="en-US" sz="2800" b="1" dirty="0" err="1"/>
              <a:t>interesu</a:t>
            </a:r>
            <a:r>
              <a:rPr lang="en-US" sz="2800" b="1" dirty="0"/>
              <a:t> </a:t>
            </a:r>
            <a:r>
              <a:rPr lang="en-US" sz="2800" b="1" dirty="0" err="1"/>
              <a:t>društva</a:t>
            </a:r>
            <a:r>
              <a:rPr lang="en-US" sz="2800" b="1" dirty="0"/>
              <a:t>;</a:t>
            </a:r>
          </a:p>
          <a:p>
            <a:pPr marL="800100" indent="-457200">
              <a:buFont typeface="+mj-lt"/>
              <a:buAutoNum type="arabicPeriod"/>
            </a:pPr>
            <a:r>
              <a:rPr lang="en-US" sz="2800" b="1" dirty="0" smtClean="0"/>
              <a:t>Regulator </a:t>
            </a:r>
            <a:r>
              <a:rPr lang="en-US" sz="2800" b="1" dirty="0" err="1"/>
              <a:t>privredih</a:t>
            </a:r>
            <a:r>
              <a:rPr lang="en-US" sz="2800" b="1" dirty="0"/>
              <a:t> </a:t>
            </a:r>
            <a:r>
              <a:rPr lang="en-US" sz="2800" b="1" dirty="0" err="1"/>
              <a:t>kretanja</a:t>
            </a:r>
            <a:r>
              <a:rPr lang="en-US" sz="2800" b="1" dirty="0"/>
              <a:t> je </a:t>
            </a:r>
            <a:r>
              <a:rPr lang="en-US" sz="2800" b="1" dirty="0" err="1"/>
              <a:t>socijalistička</a:t>
            </a:r>
            <a:r>
              <a:rPr lang="en-US" sz="2800" b="1" dirty="0"/>
              <a:t> </a:t>
            </a:r>
            <a:r>
              <a:rPr lang="en-US" sz="2800" b="1" dirty="0" err="1"/>
              <a:t>država</a:t>
            </a:r>
            <a:r>
              <a:rPr lang="en-US" sz="2800" b="1" dirty="0"/>
              <a:t> </a:t>
            </a:r>
            <a:r>
              <a:rPr lang="en-US" sz="2800" b="1" dirty="0" err="1"/>
              <a:t>koja</a:t>
            </a:r>
            <a:r>
              <a:rPr lang="en-US" sz="2800" b="1" dirty="0"/>
              <a:t> </a:t>
            </a:r>
            <a:r>
              <a:rPr lang="en-US" sz="2800" b="1" dirty="0" err="1"/>
              <a:t>reguliše</a:t>
            </a:r>
            <a:r>
              <a:rPr lang="en-US" sz="2800" b="1" dirty="0"/>
              <a:t> </a:t>
            </a:r>
            <a:r>
              <a:rPr lang="en-US" sz="2800" b="1" dirty="0" err="1"/>
              <a:t>privredne</a:t>
            </a:r>
            <a:r>
              <a:rPr lang="en-US" sz="2800" b="1" dirty="0"/>
              <a:t> </a:t>
            </a:r>
            <a:r>
              <a:rPr lang="en-US" sz="2800" b="1" dirty="0" err="1"/>
              <a:t>tokove</a:t>
            </a:r>
            <a:r>
              <a:rPr lang="en-US" sz="2800" b="1" dirty="0"/>
              <a:t> </a:t>
            </a:r>
            <a:r>
              <a:rPr lang="en-US" sz="2800" b="1" dirty="0" err="1"/>
              <a:t>putem</a:t>
            </a:r>
            <a:r>
              <a:rPr lang="en-US" sz="2800" b="1" dirty="0"/>
              <a:t> </a:t>
            </a:r>
            <a:r>
              <a:rPr lang="en-US" sz="2800" b="1" dirty="0" err="1" smtClean="0"/>
              <a:t>plana</a:t>
            </a:r>
            <a:r>
              <a:rPr lang="sr-Latn-RS" sz="2800" b="1" dirty="0" smtClean="0"/>
              <a:t>.</a:t>
            </a:r>
          </a:p>
          <a:p>
            <a:pPr marL="800100" indent="-457200"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294932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5797" y="624110"/>
            <a:ext cx="9808816" cy="1280890"/>
          </a:xfrm>
        </p:spPr>
        <p:txBody>
          <a:bodyPr/>
          <a:lstStyle/>
          <a:p>
            <a:r>
              <a:rPr lang="sr-Latn-C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ROBNA PRIVREDA</a:t>
            </a:r>
            <a:endParaRPr lang="sr-Latn-C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1330036"/>
            <a:ext cx="10224452" cy="5020888"/>
          </a:xfrm>
        </p:spPr>
        <p:txBody>
          <a:bodyPr>
            <a:normAutofit/>
          </a:bodyPr>
          <a:lstStyle/>
          <a:p>
            <a:r>
              <a:rPr lang="pt-BR" sz="2400" b="1" dirty="0" smtClean="0"/>
              <a:t>Istorijski posmatrano, postoje dva osnovna tipa privrede: </a:t>
            </a:r>
            <a:endParaRPr lang="sr-Latn-CS" sz="2400" b="1" dirty="0" smtClean="0"/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Naturalna privreda </a:t>
            </a:r>
            <a:r>
              <a:rPr lang="sr-Latn-CS" sz="2400" b="1" dirty="0" smtClean="0"/>
              <a:t>- proizvođači proizvode dobra za zadovoljenje sopstvenih potreba.</a:t>
            </a:r>
            <a:endParaRPr lang="sr-Latn-CS" sz="2400" b="1" dirty="0" smtClean="0"/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Robna privreda </a:t>
            </a:r>
            <a:r>
              <a:rPr lang="sr-Latn-CS" sz="2400" b="1" dirty="0" smtClean="0"/>
              <a:t>- </a:t>
            </a:r>
            <a:r>
              <a:rPr lang="pl-PL" sz="2400" b="1" dirty="0" smtClean="0"/>
              <a:t>proizvođači </a:t>
            </a:r>
            <a:r>
              <a:rPr lang="pl-PL" sz="2400" b="1" dirty="0" smtClean="0"/>
              <a:t>proizvode dobra namenjena za razmenu na </a:t>
            </a:r>
            <a:r>
              <a:rPr lang="pl-PL" sz="2400" b="1" dirty="0" smtClean="0"/>
              <a:t>tržištu.</a:t>
            </a:r>
          </a:p>
          <a:p>
            <a:pPr marL="457200" indent="-457200"/>
            <a:r>
              <a:rPr lang="pl-PL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Faktori </a:t>
            </a:r>
            <a:r>
              <a:rPr lang="pl-PL" sz="2400" b="1" dirty="0" smtClean="0"/>
              <a:t>koji su omogućili nastanak robne privrede:</a:t>
            </a:r>
          </a:p>
          <a:p>
            <a:pPr marL="890588" indent="-457200"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Razvoj proizvodnih snaga,</a:t>
            </a:r>
          </a:p>
          <a:p>
            <a:pPr marL="890588" indent="-457200"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Društvena podela rada,</a:t>
            </a:r>
          </a:p>
          <a:p>
            <a:pPr marL="890588" indent="-457200"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Privatna svojina.</a:t>
            </a:r>
          </a:p>
          <a:p>
            <a:pPr marL="457200" indent="-457200">
              <a:buFont typeface="+mj-lt"/>
              <a:buAutoNum type="arabicPeriod"/>
            </a:pPr>
            <a:endParaRPr lang="pl-PL" sz="2400" dirty="0" smtClean="0"/>
          </a:p>
          <a:p>
            <a:endParaRPr lang="sr-Latn-C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9171" y="665019"/>
            <a:ext cx="9825441" cy="5246204"/>
          </a:xfrm>
        </p:spPr>
        <p:txBody>
          <a:bodyPr>
            <a:normAutofit/>
          </a:bodyPr>
          <a:lstStyle/>
          <a:p>
            <a:r>
              <a:rPr lang="pl-PL" sz="2400" b="1" dirty="0" smtClean="0"/>
              <a:t>Postoje nekoliko </a:t>
            </a:r>
            <a:r>
              <a:rPr lang="pl-PL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</a:t>
            </a:r>
            <a:r>
              <a:rPr lang="pl-PL" sz="2400" b="1" dirty="0" smtClean="0"/>
              <a:t> robne privrede</a:t>
            </a:r>
            <a:r>
              <a:rPr lang="pl-PL" sz="2400" b="1" dirty="0" smtClean="0"/>
              <a:t>:</a:t>
            </a:r>
            <a:endParaRPr lang="sr-Latn-CS" sz="2400" b="1" dirty="0" smtClean="0"/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Centralistički odnosno centralno-planski </a:t>
            </a: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 </a:t>
            </a:r>
            <a:r>
              <a:rPr lang="sr-Latn-CS" sz="2400" b="1" dirty="0" smtClean="0"/>
              <a:t>-  </a:t>
            </a:r>
            <a:r>
              <a:rPr lang="sr-Latn-CS" sz="2400" b="1" dirty="0" smtClean="0"/>
              <a:t> ovaj </a:t>
            </a:r>
            <a:r>
              <a:rPr lang="sr-Latn-CS" sz="2400" b="1" dirty="0" smtClean="0"/>
              <a:t>sistem privrede se nalazi na prelasku iz naturalne u robnu privredu jer su sredstva za proizvodnju u vlasništvu društva, a proizvedena dobra su namenjena zadovoljenju potreba društva. </a:t>
            </a:r>
            <a:endParaRPr lang="sr-Latn-CS" sz="2400" dirty="0" smtClean="0"/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Tržišno-konkurentski sistem </a:t>
            </a:r>
            <a:r>
              <a:rPr lang="sr-Latn-CS" sz="2400" b="1" dirty="0" smtClean="0"/>
              <a:t>- z</a:t>
            </a:r>
            <a:r>
              <a:rPr lang="sr-Latn-CS" sz="2400" b="1" dirty="0" smtClean="0"/>
              <a:t>asniva </a:t>
            </a:r>
            <a:r>
              <a:rPr lang="sr-Latn-CS" sz="2400" b="1" dirty="0" smtClean="0"/>
              <a:t>se na privatnoj svojini nad sredstvima za proizvodnju, a cilj proizvodnje je maksimiziranje ostvarenog profita. </a:t>
            </a:r>
            <a:endParaRPr lang="sr-Latn-CS" sz="2400" b="1" dirty="0" smtClean="0"/>
          </a:p>
          <a:p>
            <a:pPr marL="822325" indent="-457200"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Mešoviti sistem</a:t>
            </a:r>
            <a:r>
              <a:rPr lang="sr-Latn-CS" sz="2400" b="1" dirty="0" smtClean="0"/>
              <a:t> - </a:t>
            </a:r>
            <a:r>
              <a:rPr lang="sr-Latn-CS" sz="2400" b="1" dirty="0" smtClean="0"/>
              <a:t>p</a:t>
            </a:r>
            <a:r>
              <a:rPr lang="vi-VN" sz="2400" b="1" dirty="0" smtClean="0"/>
              <a:t>rivredni </a:t>
            </a:r>
            <a:r>
              <a:rPr lang="vi-VN" sz="2400" b="1" dirty="0" smtClean="0"/>
              <a:t>sistem koji se nalazi na prelasku imeđu centralističkog i tržišno-konkurentskog </a:t>
            </a:r>
            <a:r>
              <a:rPr lang="vi-VN" sz="2400" b="1" dirty="0" smtClean="0"/>
              <a:t>sistema</a:t>
            </a:r>
            <a:r>
              <a:rPr lang="sr-Latn-CS" sz="2400" b="1" dirty="0" smtClean="0"/>
              <a:t>.</a:t>
            </a:r>
            <a:r>
              <a:rPr lang="vi-VN" sz="2400" b="1" dirty="0" smtClean="0"/>
              <a:t> </a:t>
            </a:r>
            <a:endParaRPr lang="vi-VN" sz="2400" b="1" dirty="0" smtClean="0"/>
          </a:p>
          <a:p>
            <a:endParaRPr lang="sr-Latn-CS" sz="2400" b="1" dirty="0" smtClean="0"/>
          </a:p>
          <a:p>
            <a:endParaRPr lang="sr-Latn-CS" sz="2400" b="1" i="1" dirty="0" smtClean="0"/>
          </a:p>
          <a:p>
            <a:endParaRPr lang="sr-Latn-CS" sz="2400" b="1" i="1" dirty="0" smtClean="0"/>
          </a:p>
          <a:p>
            <a:endParaRPr lang="sr-Latn-CS" sz="2800" b="1" i="1" dirty="0" smtClean="0"/>
          </a:p>
          <a:p>
            <a:endParaRPr lang="sr-Latn-C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5151" y="524357"/>
            <a:ext cx="8911687" cy="1280890"/>
          </a:xfrm>
        </p:spPr>
        <p:txBody>
          <a:bodyPr/>
          <a:lstStyle/>
          <a:p>
            <a:r>
              <a:rPr lang="sr-Latn-C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ANALITIČKI POJIMOVI TRŽIŠTA</a:t>
            </a:r>
            <a:endParaRPr lang="sr-Latn-C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9913" y="1346661"/>
            <a:ext cx="10124699" cy="4904509"/>
          </a:xfrm>
        </p:spPr>
        <p:txBody>
          <a:bodyPr>
            <a:normAutofit/>
          </a:bodyPr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vi-VN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Tržište</a:t>
            </a:r>
            <a:r>
              <a:rPr lang="vi-VN" sz="2400" b="1" dirty="0" smtClean="0"/>
              <a:t> predstavlja mesto na kome se </a:t>
            </a:r>
            <a:r>
              <a:rPr lang="vi-VN" sz="2400" b="1" dirty="0" smtClean="0">
                <a:solidFill>
                  <a:schemeClr val="tx1"/>
                </a:solidFill>
              </a:rPr>
              <a:t>sučeljavaju ponuda i tražnja za određenom robom odnosno mesto na kome susreću kupci i prodavci i pri tom vrši odgovarajuća razmena robe</a:t>
            </a:r>
            <a:r>
              <a:rPr lang="vi-VN" sz="2400" b="1" dirty="0" smtClean="0">
                <a:solidFill>
                  <a:schemeClr val="tx1"/>
                </a:solidFill>
              </a:rPr>
              <a:t>.</a:t>
            </a:r>
            <a:endParaRPr lang="sr-Latn-CS" sz="2400" b="1" dirty="0" smtClean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</a:rPr>
              <a:t>Tržište prestavlja jednu od osnovnih kategorija robne privrede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</a:rPr>
              <a:t>Nastanak tržišta omogućili su isti faktori koji su doveli do pojave robne privrede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Kvantitativne determinante tržišta su: </a:t>
            </a:r>
            <a:r>
              <a:rPr lang="sr-Latn-CS" sz="2400" b="1" dirty="0" smtClean="0">
                <a:solidFill>
                  <a:schemeClr val="tx1"/>
                </a:solidFill>
              </a:rPr>
              <a:t>ponuda, tražnja i cene.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Kvalitativne determinante</a:t>
            </a:r>
            <a:r>
              <a:rPr lang="sr-Latn-CS" sz="2400" b="1" dirty="0" smtClean="0">
                <a:solidFill>
                  <a:schemeClr val="tx1"/>
                </a:solidFill>
              </a:rPr>
              <a:t> </a:t>
            </a:r>
            <a:r>
              <a:rPr lang="sr-Latn-C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tržišta su: </a:t>
            </a:r>
            <a:r>
              <a:rPr lang="sr-Latn-CS" sz="2400" b="1" dirty="0" smtClean="0">
                <a:solidFill>
                  <a:schemeClr val="tx1"/>
                </a:solidFill>
              </a:rPr>
              <a:t>regulisano tržište, stabilno tržište, duboko tržište i sl.</a:t>
            </a:r>
            <a:endParaRPr lang="vi-VN" sz="2400" b="1" dirty="0" smtClean="0">
              <a:solidFill>
                <a:schemeClr val="tx1"/>
              </a:solidFill>
            </a:endParaRPr>
          </a:p>
          <a:p>
            <a:pPr algn="just"/>
            <a:endParaRPr lang="sr-Latn-C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5151" y="657361"/>
            <a:ext cx="8911687" cy="722552"/>
          </a:xfrm>
        </p:spPr>
        <p:txBody>
          <a:bodyPr/>
          <a:lstStyle/>
          <a:p>
            <a:r>
              <a:rPr lang="sr-Latn-C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Razvrstavanje tržišta</a:t>
            </a:r>
            <a:endParaRPr lang="sr-Latn-C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2916" y="1379913"/>
            <a:ext cx="9991696" cy="5120640"/>
          </a:xfrm>
        </p:spPr>
        <p:txBody>
          <a:bodyPr>
            <a:normAutofit/>
          </a:bodyPr>
          <a:lstStyle/>
          <a:p>
            <a:r>
              <a:rPr lang="sr-Latn-CS" sz="2400" b="1" dirty="0" smtClean="0"/>
              <a:t>Prema </a:t>
            </a:r>
            <a:r>
              <a:rPr lang="sr-Latn-CS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geografskom prostoru na kome se vrši razmena</a:t>
            </a:r>
            <a:r>
              <a:rPr lang="sr-Latn-CS" sz="2400" b="1" dirty="0" smtClean="0"/>
              <a:t>:</a:t>
            </a:r>
          </a:p>
          <a:p>
            <a:pPr marL="906463" indent="-457200">
              <a:buFont typeface="+mj-lt"/>
              <a:buAutoNum type="arabicPeriod"/>
            </a:pPr>
            <a:r>
              <a:rPr lang="sr-Latn-CS" sz="2400" b="1" dirty="0" smtClean="0"/>
              <a:t>Lokalno</a:t>
            </a:r>
          </a:p>
          <a:p>
            <a:pPr marL="906463" indent="-457200">
              <a:buFont typeface="+mj-lt"/>
              <a:buAutoNum type="arabicPeriod"/>
            </a:pPr>
            <a:r>
              <a:rPr lang="sr-Latn-CS" sz="2400" b="1" dirty="0" smtClean="0"/>
              <a:t>Regionalno</a:t>
            </a:r>
          </a:p>
          <a:p>
            <a:pPr marL="906463" indent="-457200">
              <a:buFont typeface="+mj-lt"/>
              <a:buAutoNum type="arabicPeriod"/>
            </a:pPr>
            <a:r>
              <a:rPr lang="sr-Latn-CS" sz="2400" b="1" dirty="0" smtClean="0"/>
              <a:t>Nacionalno</a:t>
            </a:r>
          </a:p>
          <a:p>
            <a:pPr marL="906463" indent="-457200">
              <a:buFont typeface="+mj-lt"/>
              <a:buAutoNum type="arabicPeriod"/>
            </a:pPr>
            <a:r>
              <a:rPr lang="sr-Latn-CS" sz="2400" b="1" dirty="0" smtClean="0"/>
              <a:t>Svetsko.</a:t>
            </a:r>
          </a:p>
          <a:p>
            <a:pPr marL="457200" indent="-457200" defTabSz="257175"/>
            <a:r>
              <a:rPr lang="sr-Latn-CS" sz="2400" b="1" dirty="0" smtClean="0"/>
              <a:t>Prema </a:t>
            </a:r>
            <a:r>
              <a:rPr lang="sr-Latn-CS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vrsti robe koja se razmenjuje </a:t>
            </a:r>
            <a:r>
              <a:rPr lang="sr-Latn-CS" sz="2400" b="1" dirty="0" smtClean="0"/>
              <a:t>(u širem smislu):</a:t>
            </a:r>
          </a:p>
          <a:p>
            <a:pPr marL="890588" indent="-457200" defTabSz="257175">
              <a:buFont typeface="+mj-lt"/>
              <a:buAutoNum type="arabicPeriod"/>
            </a:pPr>
            <a:r>
              <a:rPr lang="sr-Latn-CS" sz="2400" b="1" dirty="0" smtClean="0"/>
              <a:t>Tržište sredstava za proizvodnju,</a:t>
            </a:r>
          </a:p>
          <a:p>
            <a:pPr marL="890588" indent="-457200" defTabSz="257175">
              <a:buFont typeface="+mj-lt"/>
              <a:buAutoNum type="arabicPeriod"/>
            </a:pPr>
            <a:r>
              <a:rPr lang="sr-Latn-CS" sz="2400" b="1" dirty="0" smtClean="0"/>
              <a:t>Tržište sredstava za ličnu potrošnju,</a:t>
            </a:r>
          </a:p>
          <a:p>
            <a:pPr marL="890588" indent="-457200" defTabSz="257175">
              <a:buFont typeface="+mj-lt"/>
              <a:buAutoNum type="arabicPeriod"/>
            </a:pPr>
            <a:r>
              <a:rPr lang="sr-Latn-CS" sz="2400" b="1" dirty="0" smtClean="0"/>
              <a:t>Tržište radne snage.</a:t>
            </a:r>
          </a:p>
          <a:p>
            <a:pPr marL="457200" indent="-457200" defTabSz="257175"/>
            <a:r>
              <a:rPr lang="sr-Latn-CS" sz="2400" b="1" dirty="0" smtClean="0"/>
              <a:t>U užem smislu: tržište šećera, tržište cementa, tržište soli,…</a:t>
            </a:r>
            <a:endParaRPr lang="sr-Latn-CS" sz="2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9295" y="1014153"/>
            <a:ext cx="9875317" cy="5286894"/>
          </a:xfrm>
        </p:spPr>
        <p:txBody>
          <a:bodyPr>
            <a:normAutofit/>
          </a:bodyPr>
          <a:lstStyle/>
          <a:p>
            <a:r>
              <a:rPr lang="sr-Latn-CS" sz="2400" b="1" dirty="0" smtClean="0"/>
              <a:t>Prema </a:t>
            </a:r>
            <a:r>
              <a:rPr lang="sr-Latn-CS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obimu i količini robe kojom se trguje</a:t>
            </a:r>
            <a:r>
              <a:rPr lang="sr-Latn-CS" sz="2400" b="1" dirty="0" smtClean="0"/>
              <a:t>:</a:t>
            </a:r>
          </a:p>
          <a:p>
            <a:pPr marL="890588" indent="-457200">
              <a:buFont typeface="+mj-lt"/>
              <a:buAutoNum type="arabicPeriod"/>
            </a:pPr>
            <a:r>
              <a:rPr lang="sr-Latn-CS" sz="2400" b="1" dirty="0" smtClean="0"/>
              <a:t>Tržište na veliko,</a:t>
            </a:r>
          </a:p>
          <a:p>
            <a:pPr marL="890588" indent="-457200">
              <a:buFont typeface="+mj-lt"/>
              <a:buAutoNum type="arabicPeriod"/>
            </a:pPr>
            <a:r>
              <a:rPr lang="sr-Latn-CS" sz="2400" b="1" dirty="0" smtClean="0"/>
              <a:t>Tržište na malo.</a:t>
            </a:r>
          </a:p>
          <a:p>
            <a:pPr marL="457200" indent="-457200">
              <a:spcBef>
                <a:spcPts val="1800"/>
              </a:spcBef>
            </a:pPr>
            <a:r>
              <a:rPr lang="sr-Latn-CS" sz="2400" b="1" dirty="0" smtClean="0"/>
              <a:t>Prema </a:t>
            </a:r>
            <a:r>
              <a:rPr lang="sr-Latn-CS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širini asortimana</a:t>
            </a:r>
            <a:r>
              <a:rPr lang="sr-Latn-CS" sz="2400" b="1" dirty="0" smtClean="0"/>
              <a:t>:</a:t>
            </a:r>
          </a:p>
          <a:p>
            <a:pPr marL="890588" indent="-457200">
              <a:buFont typeface="+mj-lt"/>
              <a:buAutoNum type="arabicPeriod"/>
            </a:pPr>
            <a:r>
              <a:rPr lang="sr-Latn-CS" sz="2400" b="1" dirty="0" smtClean="0"/>
              <a:t>Homogeno tržište,</a:t>
            </a:r>
          </a:p>
          <a:p>
            <a:pPr marL="890588" indent="-457200">
              <a:buFont typeface="+mj-lt"/>
              <a:buAutoNum type="arabicPeriod"/>
            </a:pPr>
            <a:r>
              <a:rPr lang="sr-Latn-CS" sz="2400" b="1" dirty="0" smtClean="0"/>
              <a:t>Heterogeno tržište.</a:t>
            </a:r>
          </a:p>
          <a:p>
            <a:pPr marL="457200" indent="-457200" defTabSz="257175">
              <a:spcBef>
                <a:spcPts val="1800"/>
              </a:spcBef>
            </a:pPr>
            <a:r>
              <a:rPr lang="sr-Latn-CS" sz="2400" b="1" dirty="0" smtClean="0"/>
              <a:t>Prema </a:t>
            </a:r>
            <a:r>
              <a:rPr lang="sr-Latn-CS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redosledu faza u procesu reprodukcije</a:t>
            </a:r>
            <a:r>
              <a:rPr lang="sr-Latn-CS" sz="2400" b="1" dirty="0" smtClean="0"/>
              <a:t>:</a:t>
            </a:r>
          </a:p>
          <a:p>
            <a:pPr marL="890588" indent="-457200" defTabSz="257175">
              <a:buFont typeface="+mj-lt"/>
              <a:buAutoNum type="arabicPeriod"/>
            </a:pPr>
            <a:r>
              <a:rPr lang="sr-Latn-CS" sz="2400" b="1" dirty="0" smtClean="0"/>
              <a:t>Tržište nabavke,</a:t>
            </a:r>
          </a:p>
          <a:p>
            <a:pPr marL="890588" indent="-457200" defTabSz="257175">
              <a:buFont typeface="+mj-lt"/>
              <a:buAutoNum type="arabicPeriod"/>
            </a:pPr>
            <a:r>
              <a:rPr lang="sr-Latn-CS" sz="2400" b="1" dirty="0" smtClean="0"/>
              <a:t>Tržište prodaje.</a:t>
            </a:r>
          </a:p>
          <a:p>
            <a:pPr marL="457200" indent="-457200">
              <a:buFont typeface="+mj-lt"/>
              <a:buAutoNum type="arabicPeriod"/>
            </a:pPr>
            <a:endParaRPr lang="sr-Latn-C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530</TotalTime>
  <Words>879</Words>
  <Application>Microsoft Office PowerPoint</Application>
  <PresentationFormat>Custom</PresentationFormat>
  <Paragraphs>110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Wisp</vt:lpstr>
      <vt:lpstr>7. REFORMISANI KAPITALIZAM I RAZVOJ EKONOMSKE MISLI O TRŽIŠNOJ PRIVREDI </vt:lpstr>
      <vt:lpstr>Slide 2</vt:lpstr>
      <vt:lpstr>8. SOCIJALIZAM I TRŽIŠNA PRIVREDA</vt:lpstr>
      <vt:lpstr>Slide 4</vt:lpstr>
      <vt:lpstr>9. ROBNA PRIVREDA</vt:lpstr>
      <vt:lpstr>Slide 6</vt:lpstr>
      <vt:lpstr>10. ANALITIČKI POJIMOVI TRŽIŠTA</vt:lpstr>
      <vt:lpstr>Razvrstavanje tržišta</vt:lpstr>
      <vt:lpstr>Slide 9</vt:lpstr>
      <vt:lpstr>Slide 10</vt:lpstr>
      <vt:lpstr>11. TRŽIŠTE KAO FAKTOR USKLAĐIVANJA PONUDE I TRAŽNJE</vt:lpstr>
      <vt:lpstr>12. FUNKCIJE TRŽIŠTA </vt:lpstr>
      <vt:lpstr>13. FAKTORI TRŽIŠTA</vt:lpstr>
      <vt:lpstr>14. ISTORIJSKI ASPEKTI RAZVOJA TRŽIŠTA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Saska</cp:lastModifiedBy>
  <cp:revision>44</cp:revision>
  <dcterms:created xsi:type="dcterms:W3CDTF">2017-02-13T11:42:59Z</dcterms:created>
  <dcterms:modified xsi:type="dcterms:W3CDTF">2017-02-27T21:43:10Z</dcterms:modified>
</cp:coreProperties>
</file>