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609822"/>
            <a:ext cx="9944099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POJAM </a:t>
            </a:r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TRŽIŠNE </a:t>
            </a: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EKONOMIJE</a:t>
            </a:r>
            <a:r>
              <a:rPr lang="en-US" dirty="0">
                <a:solidFill>
                  <a:schemeClr val="accent1"/>
                </a:solidFill>
              </a:rPr>
              <a:t/>
            </a:r>
            <a:br>
              <a:rPr lang="en-US" dirty="0">
                <a:solidFill>
                  <a:schemeClr val="accent1"/>
                </a:solidFill>
              </a:rPr>
            </a:b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531937" y="1443038"/>
            <a:ext cx="10212388" cy="51006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Tržišna ekonomija </a:t>
            </a:r>
            <a:r>
              <a:rPr lang="pl-PL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</a:t>
            </a:r>
            <a:r>
              <a:rPr lang="pl-PL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naučna </a:t>
            </a:r>
            <a:r>
              <a:rPr lang="pl-PL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disciplina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Tržišna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ekonomija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privredni sistem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Srbiji je </a:t>
            </a:r>
            <a:r>
              <a:rPr lang="pl-PL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1989. godine </a:t>
            </a:r>
            <a:r>
              <a:rPr lang="pl-PL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započet 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prelazak na tržišni način privređivanja (proces tranzicije)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Ključne karakteristike centralno-planskog i tržišnog sistema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pl-PL" sz="24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482288"/>
              </p:ext>
            </p:extLst>
          </p:nvPr>
        </p:nvGraphicFramePr>
        <p:xfrm>
          <a:off x="2174876" y="3920066"/>
          <a:ext cx="8128000" cy="2403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54781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C</a:t>
                      </a:r>
                      <a:r>
                        <a:rPr lang="en-US" sz="20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entralno-plansk</a:t>
                      </a:r>
                      <a:r>
                        <a:rPr lang="sr-Latn-R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i</a:t>
                      </a:r>
                      <a:r>
                        <a:rPr lang="sr-Latn-RS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sistem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Tržišni sistem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/>
                </a:tc>
              </a:tr>
              <a:tr h="818725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D</a:t>
                      </a:r>
                      <a:r>
                        <a:rPr lang="en-US" dirty="0" err="1" smtClean="0"/>
                        <a:t>ominacija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državne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društvene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svojine</a:t>
                      </a:r>
                      <a:r>
                        <a:rPr lang="en-US" dirty="0" smtClean="0"/>
                        <a:t> u </a:t>
                      </a:r>
                      <a:r>
                        <a:rPr lang="en-US" dirty="0" err="1" smtClean="0"/>
                        <a:t>privredi</a:t>
                      </a:r>
                      <a:r>
                        <a:rPr lang="en-US" dirty="0" smtClean="0"/>
                        <a:t>,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F</a:t>
                      </a:r>
                      <a:r>
                        <a:rPr lang="en-US" dirty="0" err="1" smtClean="0"/>
                        <a:t>avorizuje</a:t>
                      </a:r>
                      <a:r>
                        <a:rPr lang="en-US" dirty="0" smtClean="0"/>
                        <a:t> se </a:t>
                      </a:r>
                      <a:r>
                        <a:rPr lang="en-US" dirty="0" err="1" smtClean="0"/>
                        <a:t>privatno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vlasništvo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nad</a:t>
                      </a:r>
                      <a:r>
                        <a:rPr lang="sr-Latn-RS" baseline="0" dirty="0" smtClean="0"/>
                        <a:t> </a:t>
                      </a:r>
                      <a:r>
                        <a:rPr lang="en-US" dirty="0" err="1" smtClean="0"/>
                        <a:t>sredstvima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za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proizvodnju</a:t>
                      </a:r>
                      <a:endParaRPr lang="en-US" dirty="0"/>
                    </a:p>
                  </a:txBody>
                  <a:tcPr anchor="ctr"/>
                </a:tc>
              </a:tr>
              <a:tr h="1064342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A</a:t>
                      </a:r>
                      <a:r>
                        <a:rPr lang="en-US" dirty="0" err="1" smtClean="0"/>
                        <a:t>dministrativno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određivanje</a:t>
                      </a:r>
                      <a:r>
                        <a:rPr lang="en-US" dirty="0" smtClean="0"/>
                        <a:t> cena, </a:t>
                      </a:r>
                      <a:r>
                        <a:rPr lang="en-US" dirty="0" err="1" smtClean="0"/>
                        <a:t>kamatnih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stopa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ostalih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tržišnih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kategorija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Cene, kamatne stope i ostale</a:t>
                      </a:r>
                      <a:r>
                        <a:rPr lang="pl-PL" baseline="0" dirty="0" smtClean="0"/>
                        <a:t> </a:t>
                      </a:r>
                      <a:r>
                        <a:rPr lang="pl-PL" dirty="0" smtClean="0"/>
                        <a:t>tržišne kategorije</a:t>
                      </a:r>
                      <a:r>
                        <a:rPr lang="pl-PL" baseline="0" dirty="0" smtClean="0"/>
                        <a:t> se određuju na osnovu delovanja ponude i tražnje na tržištu </a:t>
                      </a:r>
                      <a:endParaRPr lang="pl-PL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5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063" y="1400175"/>
            <a:ext cx="9972675" cy="4814887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/>
                </a:solidFill>
              </a:rPr>
              <a:t>David Rikardo </a:t>
            </a:r>
            <a:r>
              <a:rPr lang="pl-PL" sz="2800" b="1" dirty="0"/>
              <a:t>je živeo i radio u uslovima nastanka </a:t>
            </a:r>
            <a:r>
              <a:rPr lang="pl-PL" sz="2800" b="1" dirty="0" smtClean="0"/>
              <a:t>kapitalizma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b="1" dirty="0" err="1">
                <a:solidFill>
                  <a:schemeClr val="tx1"/>
                </a:solidFill>
              </a:rPr>
              <a:t>Njegova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shvatanja</a:t>
            </a:r>
            <a:r>
              <a:rPr lang="en-US" sz="2800" b="1" dirty="0">
                <a:solidFill>
                  <a:schemeClr val="tx1"/>
                </a:solidFill>
              </a:rPr>
              <a:t> se </a:t>
            </a:r>
            <a:r>
              <a:rPr lang="en-US" sz="2800" b="1" dirty="0" err="1">
                <a:solidFill>
                  <a:schemeClr val="tx1"/>
                </a:solidFill>
              </a:rPr>
              <a:t>nadovezuju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na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Smitove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stavove</a:t>
            </a:r>
            <a:r>
              <a:rPr lang="en-US" sz="2800" b="1" dirty="0">
                <a:solidFill>
                  <a:schemeClr val="tx1"/>
                </a:solidFill>
              </a:rPr>
              <a:t> o </a:t>
            </a:r>
            <a:r>
              <a:rPr lang="en-US" sz="2800" b="1" dirty="0" err="1">
                <a:solidFill>
                  <a:schemeClr val="tx1"/>
                </a:solidFill>
              </a:rPr>
              <a:t>potrebi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ukidanja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intervencionalističke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politike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države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jačanja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slobodne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konkurencije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ekonomsih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sloboda</a:t>
            </a:r>
            <a:r>
              <a:rPr lang="en-US" sz="2800" b="1" dirty="0">
                <a:solidFill>
                  <a:schemeClr val="tx1"/>
                </a:solidFill>
              </a:rPr>
              <a:t> u </a:t>
            </a:r>
            <a:r>
              <a:rPr lang="en-US" sz="2800" b="1" dirty="0" err="1">
                <a:solidFill>
                  <a:schemeClr val="tx1"/>
                </a:solidFill>
              </a:rPr>
              <a:t>društvu</a:t>
            </a:r>
            <a:r>
              <a:rPr lang="en-US" sz="2800" b="1" dirty="0" smtClean="0">
                <a:solidFill>
                  <a:schemeClr val="tx1"/>
                </a:solidFill>
              </a:rPr>
              <a:t>.</a:t>
            </a:r>
            <a:endParaRPr lang="sr-Latn-RS" sz="2800" b="1" dirty="0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“Načela političke ekonomije i oporezivanja” </a:t>
            </a:r>
            <a:r>
              <a:rPr lang="sr-Latn-RS" sz="2800" b="1" dirty="0">
                <a:solidFill>
                  <a:schemeClr val="tx1"/>
                </a:solidFill>
              </a:rPr>
              <a:t>(</a:t>
            </a:r>
            <a:r>
              <a:rPr lang="sr-Latn-RS" sz="2800" b="1" dirty="0" smtClean="0">
                <a:solidFill>
                  <a:schemeClr val="tx1"/>
                </a:solidFill>
              </a:rPr>
              <a:t>1817</a:t>
            </a:r>
            <a:r>
              <a:rPr lang="sr-Latn-RS" sz="2800" b="1" dirty="0">
                <a:solidFill>
                  <a:schemeClr val="tx1"/>
                </a:solidFill>
              </a:rPr>
              <a:t>. </a:t>
            </a:r>
            <a:r>
              <a:rPr lang="sr-Latn-RS" sz="2800" b="1" dirty="0" smtClean="0">
                <a:solidFill>
                  <a:schemeClr val="tx1"/>
                </a:solidFill>
              </a:rPr>
              <a:t>godine)</a:t>
            </a:r>
          </a:p>
          <a:p>
            <a:pPr marL="0" indent="0">
              <a:buNone/>
            </a:pP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351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5927" y="381222"/>
            <a:ext cx="10015536" cy="1280890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DRŽAVNI KAPITALIZAM I RAZVOJ EKONOMSKE MISLI O TRŽIŠNOJ PRIVREDI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3025" y="2028825"/>
            <a:ext cx="10161588" cy="4414837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dirty="0" err="1"/>
              <a:t>Tokom</a:t>
            </a:r>
            <a:r>
              <a:rPr lang="en-US" sz="2400" b="1" dirty="0"/>
              <a:t> XIX, a </a:t>
            </a:r>
            <a:r>
              <a:rPr lang="en-US" sz="2400" b="1" dirty="0" err="1"/>
              <a:t>naročito</a:t>
            </a:r>
            <a:r>
              <a:rPr lang="en-US" sz="2400" b="1" dirty="0"/>
              <a:t> </a:t>
            </a:r>
            <a:r>
              <a:rPr lang="en-US" sz="2400" b="1" dirty="0" err="1"/>
              <a:t>početkom</a:t>
            </a:r>
            <a:r>
              <a:rPr lang="en-US" sz="2400" b="1" dirty="0"/>
              <a:t> XX </a:t>
            </a:r>
            <a:r>
              <a:rPr lang="en-US" sz="2400" b="1" dirty="0" err="1"/>
              <a:t>veka</a:t>
            </a:r>
            <a:r>
              <a:rPr lang="en-US" sz="2400" b="1" dirty="0"/>
              <a:t>, </a:t>
            </a:r>
            <a:r>
              <a:rPr lang="en-US" sz="2400" b="1" dirty="0" err="1"/>
              <a:t>teorija</a:t>
            </a:r>
            <a:r>
              <a:rPr lang="en-US" sz="2400" b="1" dirty="0"/>
              <a:t> </a:t>
            </a:r>
            <a:r>
              <a:rPr lang="en-US" sz="2400" b="1" dirty="0" err="1"/>
              <a:t>ekonomske</a:t>
            </a:r>
            <a:r>
              <a:rPr lang="en-US" sz="2400" b="1" dirty="0"/>
              <a:t> </a:t>
            </a:r>
            <a:r>
              <a:rPr lang="en-US" sz="2400" b="1" dirty="0" err="1"/>
              <a:t>misli</a:t>
            </a:r>
            <a:r>
              <a:rPr lang="en-US" sz="2400" b="1" dirty="0"/>
              <a:t> </a:t>
            </a:r>
            <a:r>
              <a:rPr lang="en-US" sz="2400" b="1" dirty="0" err="1"/>
              <a:t>i</a:t>
            </a:r>
            <a:r>
              <a:rPr lang="en-US" sz="2400" b="1" dirty="0"/>
              <a:t> </a:t>
            </a:r>
            <a:r>
              <a:rPr lang="en-US" sz="2400" b="1" dirty="0" err="1"/>
              <a:t>stvarna</a:t>
            </a:r>
            <a:r>
              <a:rPr lang="en-US" sz="2400" b="1" dirty="0"/>
              <a:t> </a:t>
            </a:r>
            <a:r>
              <a:rPr lang="en-US" sz="2400" b="1" dirty="0" err="1"/>
              <a:t>događanja</a:t>
            </a:r>
            <a:r>
              <a:rPr lang="en-US" sz="2400" b="1" dirty="0"/>
              <a:t> u </a:t>
            </a:r>
            <a:r>
              <a:rPr lang="en-US" sz="2400" b="1" dirty="0" err="1"/>
              <a:t>privredama</a:t>
            </a:r>
            <a:r>
              <a:rPr lang="en-US" sz="2400" b="1" dirty="0"/>
              <a:t> </a:t>
            </a:r>
            <a:r>
              <a:rPr lang="en-US" sz="2400" b="1" dirty="0" err="1"/>
              <a:t>zapadnoevropskih</a:t>
            </a:r>
            <a:r>
              <a:rPr lang="en-US" sz="2400" b="1" dirty="0"/>
              <a:t> </a:t>
            </a:r>
            <a:r>
              <a:rPr lang="en-US" sz="2400" b="1" dirty="0" err="1"/>
              <a:t>zemalja</a:t>
            </a:r>
            <a:r>
              <a:rPr lang="en-US" sz="2400" b="1" dirty="0"/>
              <a:t> </a:t>
            </a:r>
            <a:r>
              <a:rPr lang="en-US" sz="2400" b="1" dirty="0" err="1"/>
              <a:t>počinju</a:t>
            </a:r>
            <a:r>
              <a:rPr lang="en-US" sz="2400" b="1" dirty="0"/>
              <a:t> </a:t>
            </a:r>
            <a:r>
              <a:rPr lang="en-US" sz="2400" b="1" dirty="0" err="1"/>
              <a:t>sve</a:t>
            </a:r>
            <a:r>
              <a:rPr lang="en-US" sz="2400" b="1" dirty="0"/>
              <a:t> </a:t>
            </a:r>
            <a:r>
              <a:rPr lang="en-US" sz="2400" b="1" dirty="0" err="1"/>
              <a:t>više</a:t>
            </a:r>
            <a:r>
              <a:rPr lang="en-US" sz="2400" b="1" dirty="0"/>
              <a:t> da se </a:t>
            </a:r>
            <a:r>
              <a:rPr lang="en-US" sz="2400" b="1" dirty="0" err="1"/>
              <a:t>udaljavaju</a:t>
            </a:r>
            <a:r>
              <a:rPr lang="en-US" sz="2400" b="1" dirty="0"/>
              <a:t>. </a:t>
            </a:r>
            <a:endParaRPr lang="sr-Latn-RS" sz="2400" b="1" dirty="0" smtClean="0"/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dirty="0" err="1"/>
              <a:t>Najpoznatiji</a:t>
            </a:r>
            <a:r>
              <a:rPr lang="en-US" sz="2400" b="1" dirty="0"/>
              <a:t> </a:t>
            </a:r>
            <a:r>
              <a:rPr lang="en-US" sz="2400" b="1" dirty="0" err="1"/>
              <a:t>predstavnici</a:t>
            </a:r>
            <a:r>
              <a:rPr lang="en-US" sz="2400" b="1" dirty="0"/>
              <a:t> </a:t>
            </a:r>
            <a:r>
              <a:rPr lang="en-US" sz="2400" b="1" dirty="0" err="1"/>
              <a:t>liberalnog</a:t>
            </a:r>
            <a:r>
              <a:rPr lang="en-US" sz="2400" b="1" dirty="0"/>
              <a:t> </a:t>
            </a:r>
            <a:r>
              <a:rPr lang="en-US" sz="2400" b="1" dirty="0" err="1"/>
              <a:t>kapitalizma</a:t>
            </a:r>
            <a:r>
              <a:rPr lang="en-US" sz="2400" b="1" dirty="0"/>
              <a:t> u to </a:t>
            </a:r>
            <a:r>
              <a:rPr lang="en-US" sz="2400" b="1" dirty="0" err="1"/>
              <a:t>doba</a:t>
            </a:r>
            <a:r>
              <a:rPr lang="en-US" sz="2400" b="1" dirty="0"/>
              <a:t> </a:t>
            </a:r>
            <a:r>
              <a:rPr lang="en-US" sz="2400" b="1" dirty="0" err="1"/>
              <a:t>su</a:t>
            </a:r>
            <a:r>
              <a:rPr lang="en-US" sz="2400" b="1" dirty="0"/>
              <a:t> </a:t>
            </a:r>
            <a:r>
              <a:rPr lang="en-US" sz="2400" b="1" dirty="0" err="1" smtClean="0"/>
              <a:t>bili</a:t>
            </a:r>
            <a:r>
              <a:rPr lang="sr-Latn-RS" sz="2400" b="1" dirty="0" smtClean="0"/>
              <a:t>:</a:t>
            </a:r>
            <a:r>
              <a:rPr lang="sr-Latn-RS" sz="2400" b="1" dirty="0"/>
              <a:t> 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Žan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Batist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Sej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Robert 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Maltus</a:t>
            </a:r>
            <a:r>
              <a:rPr lang="sr-Latn-R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sr-Latn-RS" sz="2400" b="1" dirty="0" smtClean="0">
                <a:solidFill>
                  <a:schemeClr val="tx1"/>
                </a:solidFill>
              </a:rPr>
              <a:t>i</a:t>
            </a:r>
            <a:r>
              <a:rPr lang="sr-Latn-R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Džon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Stjuart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Mil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endParaRPr lang="sr-Latn-RS" sz="2400" b="1" dirty="0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dirty="0" err="1">
                <a:solidFill>
                  <a:schemeClr val="tx1"/>
                </a:solidFill>
              </a:rPr>
              <a:t>Tokom</a:t>
            </a:r>
            <a:r>
              <a:rPr lang="en-US" sz="2400" b="1" dirty="0">
                <a:solidFill>
                  <a:schemeClr val="tx1"/>
                </a:solidFill>
              </a:rPr>
              <a:t> 70-ih </a:t>
            </a:r>
            <a:r>
              <a:rPr lang="en-US" sz="2400" b="1" dirty="0" err="1">
                <a:solidFill>
                  <a:schemeClr val="tx1"/>
                </a:solidFill>
              </a:rPr>
              <a:t>godina</a:t>
            </a:r>
            <a:r>
              <a:rPr lang="en-US" sz="2400" b="1" dirty="0">
                <a:solidFill>
                  <a:schemeClr val="tx1"/>
                </a:solidFill>
              </a:rPr>
              <a:t> XIX </a:t>
            </a:r>
            <a:r>
              <a:rPr lang="en-US" sz="2400" b="1" dirty="0" err="1">
                <a:solidFill>
                  <a:schemeClr val="tx1"/>
                </a:solidFill>
              </a:rPr>
              <a:t>veka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pojavljuje</a:t>
            </a:r>
            <a:r>
              <a:rPr lang="en-US" sz="2400" b="1" dirty="0">
                <a:solidFill>
                  <a:schemeClr val="tx1"/>
                </a:solidFill>
              </a:rPr>
              <a:t> se </a:t>
            </a:r>
            <a:r>
              <a:rPr lang="en-US" sz="2400" b="1" i="1" dirty="0" err="1" smtClean="0">
                <a:solidFill>
                  <a:schemeClr val="accent1"/>
                </a:solidFill>
              </a:rPr>
              <a:t>marginalizam</a:t>
            </a:r>
            <a:r>
              <a:rPr lang="en-US" sz="2400" b="1" dirty="0">
                <a:solidFill>
                  <a:schemeClr val="tx1"/>
                </a:solidFill>
              </a:rPr>
              <a:t>, </a:t>
            </a:r>
            <a:r>
              <a:rPr lang="en-US" sz="2400" b="1" dirty="0" err="1">
                <a:solidFill>
                  <a:schemeClr val="tx1"/>
                </a:solidFill>
              </a:rPr>
              <a:t>čiji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su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glavni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predstavnici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Vilijam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Dževons</a:t>
            </a:r>
            <a:r>
              <a:rPr lang="en-US" sz="2400" b="1" dirty="0">
                <a:solidFill>
                  <a:schemeClr val="tx1"/>
                </a:solidFill>
              </a:rPr>
              <a:t>,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Vilfredo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Pareto </a:t>
            </a:r>
            <a:r>
              <a:rPr lang="en-US" sz="2400" b="1" dirty="0" err="1">
                <a:solidFill>
                  <a:schemeClr val="tx1"/>
                </a:solidFill>
              </a:rPr>
              <a:t>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Alfred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Maršal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endParaRPr lang="sr-Latn-RS" sz="2400" b="1" dirty="0" smtClean="0">
              <a:solidFill>
                <a:schemeClr val="tx1"/>
              </a:solidFill>
            </a:endParaRPr>
          </a:p>
          <a:p>
            <a:pPr marL="457200" indent="-457200" algn="just"/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17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8788" y="871537"/>
            <a:ext cx="9775824" cy="5500687"/>
          </a:xfrm>
        </p:spPr>
        <p:txBody>
          <a:bodyPr>
            <a:normAutofit/>
          </a:bodyPr>
          <a:lstStyle/>
          <a:p>
            <a:r>
              <a:rPr lang="sv-SE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Velika svetska ekonomska kriza (1929-1933. godine) </a:t>
            </a:r>
            <a:endParaRPr lang="sr-Latn-RS" sz="2400" b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r-Latn-R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Uzroci krize: </a:t>
            </a:r>
            <a:endParaRPr lang="sr-Latn-RS" sz="2400" b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>
              <a:buFont typeface="+mj-lt"/>
              <a:buAutoNum type="arabicPeriod"/>
            </a:pP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sve </a:t>
            </a:r>
            <a:r>
              <a:rPr lang="sr-Latn-R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veće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nejednakosti </a:t>
            </a:r>
            <a:r>
              <a:rPr lang="sr-Latn-R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raspodeli dohotka i </a:t>
            </a:r>
            <a:endParaRPr lang="sr-Latn-R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>
              <a:buFont typeface="+mj-lt"/>
              <a:buAutoNum type="arabicPeriod"/>
            </a:pP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špekulativne </a:t>
            </a:r>
            <a:r>
              <a:rPr lang="sr-Latn-R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aktivnosti na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berzi.</a:t>
            </a:r>
          </a:p>
          <a:p>
            <a:pPr marL="457200" indent="-457200"/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Džon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Majnard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Kejns</a:t>
            </a:r>
            <a:endParaRPr lang="sr-Latn-RS" sz="2400" b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r>
              <a:rPr lang="sr-Latn-R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ržavni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kapitalizam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kejnzijaniza</a:t>
            </a:r>
            <a:r>
              <a:rPr lang="sr-Latn-R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 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trajao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od 1933. godine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početka 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80-ih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godina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prošlog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veka</a:t>
            </a: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Opšta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teorija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zaposlenosti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kamate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novca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1936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godine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457200" indent="-457200"/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Osnovne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oblasti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delovanja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države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monetarna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fiskalna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čemu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prednost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daje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fiskalnoj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politici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/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„New deal“ </a:t>
            </a:r>
          </a:p>
        </p:txBody>
      </p:sp>
    </p:spTree>
    <p:extLst>
      <p:ext uri="{BB962C8B-B14F-4D97-AF65-F5344CB8AC3E}">
        <p14:creationId xmlns:p14="http://schemas.microsoft.com/office/powerpoint/2010/main" val="3864452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02559" y="265750"/>
            <a:ext cx="1040023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/>
                </a:solidFill>
              </a:rPr>
              <a:t>2. </a:t>
            </a: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CILJ </a:t>
            </a:r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PREDMET IZUČAVANJA TRŽIŠNE EKONOMIJE</a:t>
            </a:r>
            <a:r>
              <a:rPr lang="en-US" dirty="0">
                <a:solidFill>
                  <a:schemeClr val="accent1"/>
                </a:solidFill>
              </a:rPr>
              <a:t/>
            </a:r>
            <a:br>
              <a:rPr lang="en-US" dirty="0">
                <a:solidFill>
                  <a:schemeClr val="accent1"/>
                </a:solidFill>
              </a:rPr>
            </a:b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400175" y="1514476"/>
            <a:ext cx="10344150" cy="51561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R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Cilj </a:t>
            </a:r>
            <a:r>
              <a:rPr lang="sr-Latn-R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istraživanja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tržišne ekononomije </a:t>
            </a:r>
            <a:r>
              <a:rPr lang="sr-Latn-R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naučne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discipline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Pojavni oblici organizovanja </a:t>
            </a:r>
            <a:r>
              <a:rPr lang="pl-PL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ekonomije</a:t>
            </a: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mikroekonomija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l-PL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makroekonomija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pl-PL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mezoekonomija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Predmet </a:t>
            </a:r>
            <a:r>
              <a:rPr lang="pl-PL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tržišne ekononomije kao naučne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discipline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Naučne </a:t>
            </a:r>
            <a:r>
              <a:rPr lang="pl-PL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metode </a:t>
            </a:r>
            <a:r>
              <a:rPr lang="pl-PL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istraživanja: </a:t>
            </a:r>
          </a:p>
          <a:p>
            <a:pPr marL="900113" indent="-4572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Metode analize 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sinteze</a:t>
            </a:r>
          </a:p>
          <a:p>
            <a:pPr marL="900113" indent="-4572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Metode indukcije 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dedukcije</a:t>
            </a:r>
          </a:p>
          <a:p>
            <a:pPr marL="900113" indent="-4572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Dijalektički metod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Komparativni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</a:t>
            </a:r>
          </a:p>
          <a:p>
            <a:pPr marL="900113" indent="-4572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Statističke metode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62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675" y="595535"/>
            <a:ext cx="8911687" cy="647478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MERKANTILIZAM</a:t>
            </a:r>
            <a:endParaRPr 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414463"/>
            <a:ext cx="10247312" cy="5014912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i="1" dirty="0" smtClean="0">
                <a:solidFill>
                  <a:schemeClr val="accent1"/>
                </a:solidFill>
              </a:rPr>
              <a:t>Merkantilisti</a:t>
            </a:r>
            <a:r>
              <a:rPr lang="sr-Latn-RS" sz="2400" b="1" dirty="0" smtClean="0"/>
              <a:t> su p</a:t>
            </a:r>
            <a:r>
              <a:rPr lang="en-US" sz="2400" b="1" dirty="0" err="1" smtClean="0"/>
              <a:t>rvi</a:t>
            </a:r>
            <a:r>
              <a:rPr lang="en-US" sz="2400" b="1" dirty="0" smtClean="0"/>
              <a:t> </a:t>
            </a:r>
            <a:r>
              <a:rPr lang="en-US" sz="2400" b="1" dirty="0" err="1"/>
              <a:t>ekonomski</a:t>
            </a:r>
            <a:r>
              <a:rPr lang="en-US" sz="2400" b="1" dirty="0"/>
              <a:t> </a:t>
            </a:r>
            <a:r>
              <a:rPr lang="en-US" sz="2400" b="1" dirty="0" err="1"/>
              <a:t>mislioci</a:t>
            </a:r>
            <a:r>
              <a:rPr lang="en-US" sz="2400" b="1" dirty="0"/>
              <a:t> </a:t>
            </a:r>
            <a:r>
              <a:rPr lang="en-US" sz="2400" b="1" dirty="0" err="1"/>
              <a:t>sa</a:t>
            </a:r>
            <a:r>
              <a:rPr lang="en-US" sz="2400" b="1" dirty="0"/>
              <a:t> </a:t>
            </a:r>
            <a:r>
              <a:rPr lang="en-US" sz="2400" b="1" dirty="0" err="1"/>
              <a:t>relativno</a:t>
            </a:r>
            <a:r>
              <a:rPr lang="en-US" sz="2400" b="1" dirty="0"/>
              <a:t> </a:t>
            </a:r>
            <a:r>
              <a:rPr lang="en-US" sz="2400" b="1" dirty="0" err="1"/>
              <a:t>zaokruženim</a:t>
            </a:r>
            <a:r>
              <a:rPr lang="en-US" sz="2400" b="1" dirty="0"/>
              <a:t> </a:t>
            </a:r>
            <a:r>
              <a:rPr lang="en-US" sz="2400" b="1" dirty="0" err="1"/>
              <a:t>i</a:t>
            </a:r>
            <a:r>
              <a:rPr lang="en-US" sz="2400" b="1" dirty="0"/>
              <a:t> </a:t>
            </a:r>
            <a:r>
              <a:rPr lang="en-US" sz="2400" b="1" dirty="0" err="1"/>
              <a:t>konzistentnim</a:t>
            </a:r>
            <a:r>
              <a:rPr lang="en-US" sz="2400" b="1" dirty="0"/>
              <a:t> </a:t>
            </a:r>
            <a:r>
              <a:rPr lang="en-US" sz="2400" b="1" dirty="0" err="1"/>
              <a:t>ekonomskm</a:t>
            </a:r>
            <a:r>
              <a:rPr lang="en-US" sz="2400" b="1" dirty="0"/>
              <a:t> </a:t>
            </a:r>
            <a:r>
              <a:rPr lang="en-US" sz="2400" b="1" dirty="0" err="1"/>
              <a:t>učenjem</a:t>
            </a:r>
            <a:r>
              <a:rPr lang="en-US" sz="2400" b="1" dirty="0" smtClean="0"/>
              <a:t>.</a:t>
            </a:r>
            <a:endParaRPr lang="sr-Latn-RS" sz="2400" b="1" dirty="0" smtClean="0"/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/>
              <a:t>potiče od latinske reči </a:t>
            </a:r>
            <a:r>
              <a:rPr lang="sr-Latn-RS" sz="2400" b="1" i="1" dirty="0">
                <a:solidFill>
                  <a:schemeClr val="accent1"/>
                </a:solidFill>
              </a:rPr>
              <a:t>mercatus</a:t>
            </a:r>
            <a:r>
              <a:rPr lang="sr-Latn-RS" sz="2400" b="1" dirty="0"/>
              <a:t>, što znači </a:t>
            </a:r>
            <a:r>
              <a:rPr lang="sr-Latn-RS" sz="2400" b="1" i="1" dirty="0">
                <a:solidFill>
                  <a:schemeClr val="accent1"/>
                </a:solidFill>
              </a:rPr>
              <a:t>trgovina</a:t>
            </a:r>
            <a:endParaRPr lang="sr-Latn-RS" sz="2400" b="1" i="1" dirty="0" smtClean="0">
              <a:solidFill>
                <a:schemeClr val="accent1"/>
              </a:solidFill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dirty="0" smtClean="0"/>
              <a:t>nastao </a:t>
            </a:r>
            <a:r>
              <a:rPr lang="en-US" sz="2400" b="1" i="1" dirty="0" err="1" smtClean="0">
                <a:solidFill>
                  <a:schemeClr val="accent1"/>
                </a:solidFill>
              </a:rPr>
              <a:t>sredinom</a:t>
            </a:r>
            <a:r>
              <a:rPr lang="en-US" sz="2400" b="1" i="1" dirty="0" smtClean="0">
                <a:solidFill>
                  <a:schemeClr val="accent1"/>
                </a:solidFill>
              </a:rPr>
              <a:t> </a:t>
            </a:r>
            <a:r>
              <a:rPr lang="en-US" sz="2400" b="1" i="1" dirty="0">
                <a:solidFill>
                  <a:schemeClr val="accent1"/>
                </a:solidFill>
              </a:rPr>
              <a:t>XV </a:t>
            </a:r>
            <a:r>
              <a:rPr lang="en-US" sz="2400" b="1" i="1" dirty="0" err="1">
                <a:solidFill>
                  <a:schemeClr val="accent1"/>
                </a:solidFill>
              </a:rPr>
              <a:t>veka</a:t>
            </a:r>
            <a:r>
              <a:rPr lang="en-US" sz="2400" b="1" i="1" dirty="0">
                <a:solidFill>
                  <a:schemeClr val="accent1"/>
                </a:solidFill>
              </a:rPr>
              <a:t> </a:t>
            </a:r>
            <a:r>
              <a:rPr lang="en-US" sz="2400" b="1" dirty="0" err="1"/>
              <a:t>i</a:t>
            </a:r>
            <a:r>
              <a:rPr lang="en-US" sz="2400" b="1" dirty="0"/>
              <a:t> </a:t>
            </a:r>
            <a:r>
              <a:rPr lang="en-US" sz="2400" b="1" dirty="0" err="1"/>
              <a:t>trajao</a:t>
            </a:r>
            <a:r>
              <a:rPr lang="en-US" sz="2400" b="1" dirty="0"/>
              <a:t> </a:t>
            </a:r>
            <a:r>
              <a:rPr lang="en-US" sz="2400" b="1" dirty="0" err="1"/>
              <a:t>sve</a:t>
            </a:r>
            <a:r>
              <a:rPr lang="en-US" sz="2400" b="1" dirty="0"/>
              <a:t> do </a:t>
            </a:r>
            <a:r>
              <a:rPr lang="en-US" sz="2400" b="1" i="1" dirty="0" err="1">
                <a:solidFill>
                  <a:schemeClr val="accent1"/>
                </a:solidFill>
              </a:rPr>
              <a:t>sredine</a:t>
            </a:r>
            <a:r>
              <a:rPr lang="en-US" sz="2400" b="1" i="1" dirty="0">
                <a:solidFill>
                  <a:schemeClr val="accent1"/>
                </a:solidFill>
              </a:rPr>
              <a:t> XVIII </a:t>
            </a:r>
            <a:r>
              <a:rPr lang="en-US" sz="2400" b="1" i="1" dirty="0" err="1" smtClean="0">
                <a:solidFill>
                  <a:schemeClr val="accent1"/>
                </a:solidFill>
              </a:rPr>
              <a:t>veka</a:t>
            </a:r>
            <a:r>
              <a:rPr lang="sr-Latn-RS" sz="2400" b="1" i="1" dirty="0" smtClean="0">
                <a:solidFill>
                  <a:schemeClr val="accent1"/>
                </a:solidFill>
              </a:rPr>
              <a:t> </a:t>
            </a:r>
            <a:r>
              <a:rPr lang="sr-Latn-RS" sz="2400" b="1" dirty="0">
                <a:solidFill>
                  <a:schemeClr val="tx1"/>
                </a:solidFill>
              </a:rPr>
              <a:t>(vreme početka razvoja tehnologije i naoružanja, velikih geografskih otkrića, razvoja međunarodne trgovine, formiranja svetskog tržišta i jačanja uloge trgovačkog </a:t>
            </a:r>
            <a:r>
              <a:rPr lang="sr-Latn-RS" sz="2400" b="1" dirty="0" smtClean="0">
                <a:solidFill>
                  <a:schemeClr val="tx1"/>
                </a:solidFill>
              </a:rPr>
              <a:t>kapitala)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r-Latn-RS" sz="2400" b="1" i="1" dirty="0">
                <a:solidFill>
                  <a:schemeClr val="accent1"/>
                </a:solidFill>
              </a:rPr>
              <a:t>Predstavnici: </a:t>
            </a:r>
            <a:r>
              <a:rPr lang="sr-Latn-RS" sz="2400" b="1" i="1" dirty="0">
                <a:solidFill>
                  <a:schemeClr val="tx1"/>
                </a:solidFill>
              </a:rPr>
              <a:t>u</a:t>
            </a:r>
            <a:r>
              <a:rPr lang="sr-Latn-RS" sz="2400" b="1" i="1" dirty="0" smtClean="0">
                <a:solidFill>
                  <a:schemeClr val="tx1"/>
                </a:solidFill>
              </a:rPr>
              <a:t> </a:t>
            </a:r>
            <a:r>
              <a:rPr lang="sr-Latn-RS" sz="2400" b="1" i="1" dirty="0">
                <a:solidFill>
                  <a:schemeClr val="tx1"/>
                </a:solidFill>
              </a:rPr>
              <a:t>Italiji </a:t>
            </a:r>
            <a:r>
              <a:rPr lang="sr-Latn-R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Antonio </a:t>
            </a:r>
            <a:r>
              <a:rPr lang="sr-Latn-RS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Sera, </a:t>
            </a:r>
            <a:r>
              <a:rPr lang="sr-Latn-RS" sz="2400" b="1" i="1" dirty="0">
                <a:solidFill>
                  <a:schemeClr val="tx1"/>
                </a:solidFill>
              </a:rPr>
              <a:t>u Francuskoj </a:t>
            </a:r>
            <a:r>
              <a:rPr lang="sr-Latn-RS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Antoan </a:t>
            </a:r>
            <a:r>
              <a:rPr lang="sr-Latn-R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Monkretjen</a:t>
            </a:r>
            <a:r>
              <a:rPr lang="sr-Latn-RS" sz="2400" b="1" i="1" dirty="0" smtClean="0">
                <a:solidFill>
                  <a:schemeClr val="tx1"/>
                </a:solidFill>
              </a:rPr>
              <a:t>,</a:t>
            </a:r>
            <a:r>
              <a:rPr lang="sr-Latn-RS" sz="2400" b="1" i="1" dirty="0" smtClean="0">
                <a:solidFill>
                  <a:schemeClr val="accent1"/>
                </a:solidFill>
              </a:rPr>
              <a:t> </a:t>
            </a:r>
            <a:r>
              <a:rPr lang="sr-Latn-RS" sz="2400" b="1" i="1" dirty="0" smtClean="0">
                <a:solidFill>
                  <a:schemeClr val="tx1"/>
                </a:solidFill>
              </a:rPr>
              <a:t>u </a:t>
            </a:r>
            <a:r>
              <a:rPr lang="sr-Latn-RS" sz="2400" b="1" i="1" dirty="0">
                <a:solidFill>
                  <a:schemeClr val="tx1"/>
                </a:solidFill>
              </a:rPr>
              <a:t>Engleskoj </a:t>
            </a:r>
            <a:r>
              <a:rPr lang="sr-Latn-RS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Tomas Man</a:t>
            </a:r>
            <a:endParaRPr lang="en-US" sz="24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272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2800" y="709835"/>
            <a:ext cx="8911687" cy="633190"/>
          </a:xfrm>
        </p:spPr>
        <p:txBody>
          <a:bodyPr>
            <a:normAutofit/>
          </a:bodyPr>
          <a:lstStyle/>
          <a:p>
            <a:r>
              <a:rPr lang="en-US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stavovi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merkantilističkog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ekonomskog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učenja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1400" y="1443038"/>
            <a:ext cx="9683212" cy="5186362"/>
          </a:xfrm>
        </p:spPr>
        <p:txBody>
          <a:bodyPr/>
          <a:lstStyle/>
          <a:p>
            <a:pPr lvl="0">
              <a:buFont typeface="+mj-lt"/>
              <a:buAutoNum type="arabicPeriod"/>
            </a:pPr>
            <a:r>
              <a:rPr lang="sr-Latn-RS" sz="2000" b="1" dirty="0"/>
              <a:t>Bogatstvo jedne države ogleda se u novcu, odnosno u plemenitim metalima (zlatu i srebru);</a:t>
            </a:r>
            <a:endParaRPr lang="en-US" sz="2000" b="1" dirty="0"/>
          </a:p>
          <a:p>
            <a:pPr lvl="0">
              <a:buFont typeface="+mj-lt"/>
              <a:buAutoNum type="arabicPeriod"/>
            </a:pPr>
            <a:r>
              <a:rPr lang="sr-Latn-RS" sz="2000" b="1" dirty="0"/>
              <a:t>Ukoliko u zemlji nema rudnika zlata i srebra, do povećanja bogatstva može doći samo putem spoljne trgovine;</a:t>
            </a:r>
            <a:endParaRPr lang="en-US" sz="2000" b="1" dirty="0"/>
          </a:p>
          <a:p>
            <a:pPr lvl="0">
              <a:buFont typeface="+mj-lt"/>
              <a:buAutoNum type="arabicPeriod"/>
            </a:pPr>
            <a:r>
              <a:rPr lang="sr-Latn-RS" sz="2000" b="1" dirty="0"/>
              <a:t>Izvoz robe dovodi do priliva novca odnosno zlata i srebra, čime se povećava bogatstvo države, dok uvoz dovodi do odliva novca, čime se smanjuje bogatstvo države;</a:t>
            </a:r>
            <a:endParaRPr lang="en-US" sz="2000" b="1" dirty="0"/>
          </a:p>
          <a:p>
            <a:pPr lvl="0">
              <a:buFont typeface="+mj-lt"/>
              <a:buAutoNum type="arabicPeriod"/>
            </a:pPr>
            <a:r>
              <a:rPr lang="sr-Latn-RS" sz="2000" b="1" dirty="0"/>
              <a:t>Proizvodnja dobara je osnova za stvaranje bogatstva, pa je treba stalno pospešivati i razvijati;</a:t>
            </a:r>
            <a:endParaRPr lang="en-US" sz="2000" b="1" dirty="0"/>
          </a:p>
          <a:p>
            <a:pPr lvl="0">
              <a:buFont typeface="+mj-lt"/>
              <a:buAutoNum type="arabicPeriod"/>
            </a:pPr>
            <a:r>
              <a:rPr lang="sr-Latn-RS" sz="2000" b="1" dirty="0"/>
              <a:t>Neposredni izvor bogatstva je trgovina odnosno robni promet, jer se u toj fazi reprodukcije dobra pretvaraju u novac;</a:t>
            </a:r>
            <a:endParaRPr lang="en-US" sz="2000" b="1" dirty="0"/>
          </a:p>
          <a:p>
            <a:pPr lvl="0">
              <a:buFont typeface="+mj-lt"/>
              <a:buAutoNum type="arabicPeriod"/>
            </a:pPr>
            <a:r>
              <a:rPr lang="sr-Latn-RS" sz="2000" b="1" dirty="0"/>
              <a:t>Unutrašnja trgovina ne povećava bogatstvo države (ona samo dovodi do njedove preraspodele unutar zemlje), već samo spoljna trgovina.</a:t>
            </a:r>
            <a:endParaRPr lang="en-US" sz="20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712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071563"/>
            <a:ext cx="9675812" cy="5229225"/>
          </a:xfrm>
        </p:spPr>
        <p:txBody>
          <a:bodyPr/>
          <a:lstStyle/>
          <a:p>
            <a:pPr algn="just"/>
            <a:r>
              <a:rPr lang="sr-Latn-RS" sz="2400" b="1" dirty="0" err="1" smtClean="0"/>
              <a:t>M</a:t>
            </a:r>
            <a:r>
              <a:rPr lang="en-US" sz="2400" b="1" dirty="0" err="1" smtClean="0"/>
              <a:t>erkantilisti</a:t>
            </a:r>
            <a:r>
              <a:rPr lang="en-US" sz="2400" b="1" dirty="0" smtClean="0"/>
              <a:t> </a:t>
            </a:r>
            <a:r>
              <a:rPr lang="en-US" sz="2400" b="1" dirty="0" err="1"/>
              <a:t>zalažu</a:t>
            </a:r>
            <a:r>
              <a:rPr lang="en-US" sz="2400" b="1" dirty="0"/>
              <a:t> </a:t>
            </a:r>
            <a:r>
              <a:rPr lang="en-US" sz="2400" b="1" dirty="0" err="1"/>
              <a:t>za</a:t>
            </a:r>
            <a:r>
              <a:rPr lang="en-US" sz="2400" b="1" dirty="0"/>
              <a:t> </a:t>
            </a:r>
            <a:r>
              <a:rPr lang="en-US" sz="2400" b="1" dirty="0" err="1"/>
              <a:t>značajnu</a:t>
            </a:r>
            <a:r>
              <a:rPr lang="en-US" sz="2400" b="1" dirty="0"/>
              <a:t> </a:t>
            </a:r>
            <a:r>
              <a:rPr lang="en-US" sz="2400" b="1" dirty="0" err="1"/>
              <a:t>ulogu</a:t>
            </a:r>
            <a:r>
              <a:rPr lang="en-US" sz="2400" b="1" dirty="0"/>
              <a:t> </a:t>
            </a:r>
            <a:r>
              <a:rPr lang="en-US" sz="2400" b="1" dirty="0" err="1"/>
              <a:t>države</a:t>
            </a:r>
            <a:r>
              <a:rPr lang="en-US" sz="2400" b="1" dirty="0"/>
              <a:t> u </a:t>
            </a:r>
            <a:r>
              <a:rPr lang="en-US" sz="2400" b="1" dirty="0" err="1"/>
              <a:t>privredi</a:t>
            </a:r>
            <a:r>
              <a:rPr lang="en-US" sz="2400" b="1" dirty="0"/>
              <a:t>, </a:t>
            </a:r>
            <a:r>
              <a:rPr lang="en-US" sz="2400" b="1" dirty="0" err="1"/>
              <a:t>naročito</a:t>
            </a:r>
            <a:r>
              <a:rPr lang="en-US" sz="2400" b="1" dirty="0"/>
              <a:t> u </a:t>
            </a:r>
            <a:r>
              <a:rPr lang="en-US" sz="2400" b="1" dirty="0" err="1"/>
              <a:t>oblasti</a:t>
            </a:r>
            <a:r>
              <a:rPr lang="en-US" sz="2400" b="1" dirty="0"/>
              <a:t> </a:t>
            </a:r>
            <a:r>
              <a:rPr lang="en-US" sz="2400" b="1" dirty="0" err="1"/>
              <a:t>spoljne</a:t>
            </a:r>
            <a:r>
              <a:rPr lang="en-US" sz="2400" b="1" dirty="0"/>
              <a:t> </a:t>
            </a:r>
            <a:r>
              <a:rPr lang="en-US" sz="2400" b="1" dirty="0" err="1" smtClean="0"/>
              <a:t>trgovine</a:t>
            </a:r>
            <a:endParaRPr lang="sr-Latn-RS" sz="2400" b="1" dirty="0" smtClean="0"/>
          </a:p>
          <a:p>
            <a:pPr algn="just"/>
            <a:r>
              <a:rPr lang="sr-Latn-RS" sz="2400" b="1" dirty="0" smtClean="0">
                <a:solidFill>
                  <a:schemeClr val="accent1"/>
                </a:solidFill>
              </a:rPr>
              <a:t>Postoje </a:t>
            </a:r>
            <a:r>
              <a:rPr lang="sr-Latn-RS" sz="2400" b="1" dirty="0">
                <a:solidFill>
                  <a:schemeClr val="accent1"/>
                </a:solidFill>
              </a:rPr>
              <a:t>dve faze u razvoju ove škole ekonomske misli: </a:t>
            </a:r>
            <a:endParaRPr lang="sr-Latn-RS" sz="2400" b="1" dirty="0" smtClean="0">
              <a:solidFill>
                <a:schemeClr val="accent1"/>
              </a:solidFill>
            </a:endParaRPr>
          </a:p>
          <a:p>
            <a:pPr marL="900113" indent="-457200" algn="just">
              <a:buFont typeface="+mj-lt"/>
              <a:buAutoNum type="arabicPeriod"/>
            </a:pPr>
            <a:r>
              <a:rPr lang="sr-Latn-RS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rani merkantilizam ili bulionizam </a:t>
            </a:r>
            <a:r>
              <a:rPr lang="sr-Latn-RS" sz="2400" b="1" dirty="0"/>
              <a:t>-  </a:t>
            </a:r>
            <a:r>
              <a:rPr lang="sr-Latn-RS" sz="2400" b="1" dirty="0" smtClean="0"/>
              <a:t>trajao </a:t>
            </a:r>
            <a:r>
              <a:rPr lang="sr-Latn-RS" sz="2400" b="1" dirty="0"/>
              <a:t>je sve do početka XVI veka i njeni predstavnici su se zalagali za oštro kontrolisanje spoljne trgovine u cilju regulisanja novčanog bilansa </a:t>
            </a:r>
            <a:r>
              <a:rPr lang="sr-Latn-RS" sz="2400" b="1" dirty="0" smtClean="0"/>
              <a:t>zemlje (zabrana uvoza),</a:t>
            </a:r>
          </a:p>
          <a:p>
            <a:pPr marL="900113" indent="-457200" algn="just">
              <a:buFont typeface="+mj-lt"/>
              <a:buAutoNum type="arabicPeriod"/>
            </a:pPr>
            <a:r>
              <a:rPr lang="sr-Latn-R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pozni </a:t>
            </a:r>
            <a:r>
              <a:rPr lang="sr-Latn-RS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ili razvijeni merkantilizam </a:t>
            </a:r>
            <a:r>
              <a:rPr lang="sr-Latn-RS" sz="2400" b="1" dirty="0"/>
              <a:t>- zalagali za princip pozitivnog trgovinskog bilansa zemlje, kroz povećanje izvoza i smanjenje </a:t>
            </a:r>
            <a:r>
              <a:rPr lang="sr-Latn-RS" sz="2400" b="1" dirty="0" smtClean="0"/>
              <a:t>uvoza, i isticali značaj strukture proizvodnje.</a:t>
            </a:r>
          </a:p>
          <a:p>
            <a:endParaRPr lang="sr-Latn-RS" sz="24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53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4238" y="624110"/>
            <a:ext cx="8911687" cy="1047528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FIZIOKRATIZAM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4238" y="1328738"/>
            <a:ext cx="9840374" cy="4957762"/>
          </a:xfrm>
        </p:spPr>
        <p:txBody>
          <a:bodyPr>
            <a:normAutofit/>
          </a:bodyPr>
          <a:lstStyle/>
          <a:p>
            <a:pPr algn="just"/>
            <a:r>
              <a:rPr lang="sr-Latn-RS" sz="2400" b="1" dirty="0" smtClean="0"/>
              <a:t>N</a:t>
            </a:r>
            <a:r>
              <a:rPr lang="en-US" sz="2400" b="1" dirty="0" err="1" smtClean="0"/>
              <a:t>astao</a:t>
            </a:r>
            <a:r>
              <a:rPr lang="sr-Latn-RS" sz="2400" b="1" dirty="0" smtClean="0"/>
              <a:t> je</a:t>
            </a:r>
            <a:r>
              <a:rPr lang="en-US" sz="2400" b="1" dirty="0" smtClean="0"/>
              <a:t> </a:t>
            </a:r>
            <a:r>
              <a:rPr lang="en-US" sz="2400" b="1" dirty="0"/>
              <a:t>u </a:t>
            </a:r>
            <a:r>
              <a:rPr lang="en-US" sz="2400" b="1" dirty="0" err="1"/>
              <a:t>Francuskoj</a:t>
            </a:r>
            <a:r>
              <a:rPr lang="en-US" sz="2400" b="1" dirty="0"/>
              <a:t> </a:t>
            </a:r>
            <a:r>
              <a:rPr lang="en-US" sz="2400" b="1" i="1" dirty="0" err="1">
                <a:solidFill>
                  <a:schemeClr val="accent1"/>
                </a:solidFill>
              </a:rPr>
              <a:t>sredinom</a:t>
            </a:r>
            <a:r>
              <a:rPr lang="en-US" sz="2400" b="1" i="1" dirty="0">
                <a:solidFill>
                  <a:schemeClr val="accent1"/>
                </a:solidFill>
              </a:rPr>
              <a:t> XVIII </a:t>
            </a:r>
            <a:r>
              <a:rPr lang="en-US" sz="2400" b="1" i="1" dirty="0" err="1">
                <a:solidFill>
                  <a:schemeClr val="accent1"/>
                </a:solidFill>
              </a:rPr>
              <a:t>veka</a:t>
            </a:r>
            <a:r>
              <a:rPr lang="en-US" sz="2400" b="1" i="1" dirty="0">
                <a:solidFill>
                  <a:schemeClr val="accent1"/>
                </a:solidFill>
              </a:rPr>
              <a:t> </a:t>
            </a:r>
            <a:r>
              <a:rPr lang="en-US" sz="2400" b="1" dirty="0" err="1"/>
              <a:t>i</a:t>
            </a:r>
            <a:r>
              <a:rPr lang="en-US" sz="2400" b="1" dirty="0"/>
              <a:t> </a:t>
            </a:r>
            <a:r>
              <a:rPr lang="en-US" sz="2400" b="1" dirty="0" err="1"/>
              <a:t>trajao</a:t>
            </a:r>
            <a:r>
              <a:rPr lang="en-US" sz="2400" b="1" dirty="0"/>
              <a:t> </a:t>
            </a:r>
            <a:r>
              <a:rPr lang="en-US" sz="2400" b="1" dirty="0" err="1"/>
              <a:t>samo</a:t>
            </a:r>
            <a:r>
              <a:rPr lang="en-US" sz="2400" b="1" dirty="0"/>
              <a:t> </a:t>
            </a:r>
            <a:r>
              <a:rPr lang="en-US" sz="2400" b="1" dirty="0" err="1"/>
              <a:t>tridsetak</a:t>
            </a:r>
            <a:r>
              <a:rPr lang="en-US" sz="2400" b="1" dirty="0"/>
              <a:t> </a:t>
            </a:r>
            <a:r>
              <a:rPr lang="en-US" sz="2400" b="1" dirty="0" err="1" smtClean="0"/>
              <a:t>godina</a:t>
            </a:r>
            <a:r>
              <a:rPr lang="sr-Latn-RS" sz="2400" b="1" dirty="0" smtClean="0"/>
              <a:t>.</a:t>
            </a:r>
          </a:p>
          <a:p>
            <a:pPr algn="just"/>
            <a:r>
              <a:rPr lang="en-US" sz="2400" b="1" dirty="0" err="1"/>
              <a:t>Glavni</a:t>
            </a:r>
            <a:r>
              <a:rPr lang="en-US" sz="2400" b="1" dirty="0"/>
              <a:t> </a:t>
            </a:r>
            <a:r>
              <a:rPr lang="en-US" sz="2400" b="1" dirty="0" err="1"/>
              <a:t>predstavnik</a:t>
            </a:r>
            <a:r>
              <a:rPr lang="en-US" sz="2400" b="1" dirty="0"/>
              <a:t> </a:t>
            </a:r>
            <a:r>
              <a:rPr lang="en-US" sz="2400" b="1" dirty="0" err="1"/>
              <a:t>i</a:t>
            </a:r>
            <a:r>
              <a:rPr lang="en-US" sz="2400" b="1" dirty="0"/>
              <a:t> </a:t>
            </a:r>
            <a:r>
              <a:rPr lang="en-US" sz="2400" b="1" dirty="0" err="1"/>
              <a:t>osnivač</a:t>
            </a:r>
            <a:r>
              <a:rPr lang="en-US" sz="2400" b="1" dirty="0"/>
              <a:t> </a:t>
            </a:r>
            <a:r>
              <a:rPr lang="en-US" sz="2400" b="1" dirty="0" err="1"/>
              <a:t>ovog</a:t>
            </a:r>
            <a:r>
              <a:rPr lang="en-US" sz="2400" b="1" dirty="0"/>
              <a:t> </a:t>
            </a:r>
            <a:r>
              <a:rPr lang="en-US" sz="2400" b="1" dirty="0" err="1"/>
              <a:t>pravca</a:t>
            </a:r>
            <a:r>
              <a:rPr lang="en-US" sz="2400" b="1" dirty="0"/>
              <a:t> je </a:t>
            </a:r>
            <a:r>
              <a:rPr lang="en-US" sz="2400" b="1" dirty="0" err="1"/>
              <a:t>francuski</a:t>
            </a:r>
            <a:r>
              <a:rPr lang="en-US" sz="2400" b="1" dirty="0"/>
              <a:t> </a:t>
            </a:r>
            <a:r>
              <a:rPr lang="en-US" sz="2400" b="1" dirty="0" err="1"/>
              <a:t>ekonomista</a:t>
            </a:r>
            <a:r>
              <a:rPr lang="en-US" sz="2400" b="1" dirty="0"/>
              <a:t> </a:t>
            </a:r>
            <a:r>
              <a:rPr lang="en-US" sz="2400" b="1" i="1" dirty="0" err="1">
                <a:solidFill>
                  <a:schemeClr val="accent1"/>
                </a:solidFill>
              </a:rPr>
              <a:t>Fransoa</a:t>
            </a:r>
            <a:r>
              <a:rPr lang="en-US" sz="2400" b="1" i="1" dirty="0">
                <a:solidFill>
                  <a:schemeClr val="accent1"/>
                </a:solidFill>
              </a:rPr>
              <a:t> </a:t>
            </a:r>
            <a:r>
              <a:rPr lang="en-US" sz="2400" b="1" i="1" dirty="0" err="1" smtClean="0">
                <a:solidFill>
                  <a:schemeClr val="accent1"/>
                </a:solidFill>
              </a:rPr>
              <a:t>Kene</a:t>
            </a:r>
            <a:endParaRPr lang="sr-Latn-RS" sz="2400" b="1" i="1" dirty="0" smtClean="0">
              <a:solidFill>
                <a:schemeClr val="accent1"/>
              </a:solidFill>
            </a:endParaRPr>
          </a:p>
          <a:p>
            <a:pPr algn="just"/>
            <a:r>
              <a:rPr lang="en-US" sz="2400" b="1" i="1" dirty="0" err="1">
                <a:solidFill>
                  <a:schemeClr val="tx1"/>
                </a:solidFill>
              </a:rPr>
              <a:t>Naziv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pravca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potiče</a:t>
            </a:r>
            <a:r>
              <a:rPr lang="en-US" sz="2400" b="1" i="1" dirty="0">
                <a:solidFill>
                  <a:schemeClr val="tx1"/>
                </a:solidFill>
              </a:rPr>
              <a:t> od </a:t>
            </a:r>
            <a:r>
              <a:rPr lang="en-US" sz="2400" b="1" i="1" dirty="0" err="1" smtClean="0">
                <a:solidFill>
                  <a:schemeClr val="tx1"/>
                </a:solidFill>
              </a:rPr>
              <a:t>grč</a:t>
            </a:r>
            <a:r>
              <a:rPr lang="sr-Latn-RS" sz="2400" b="1" i="1" dirty="0" smtClean="0">
                <a:solidFill>
                  <a:schemeClr val="tx1"/>
                </a:solidFill>
              </a:rPr>
              <a:t>k</a:t>
            </a:r>
            <a:r>
              <a:rPr lang="en-US" sz="2400" b="1" i="1" dirty="0" err="1" smtClean="0">
                <a:solidFill>
                  <a:schemeClr val="tx1"/>
                </a:solidFill>
              </a:rPr>
              <a:t>ih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reči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accent1"/>
                </a:solidFill>
              </a:rPr>
              <a:t>fizis</a:t>
            </a:r>
            <a:r>
              <a:rPr lang="en-US" sz="2400" b="1" i="1" dirty="0">
                <a:solidFill>
                  <a:schemeClr val="tx1"/>
                </a:solidFill>
              </a:rPr>
              <a:t>, </a:t>
            </a:r>
            <a:r>
              <a:rPr lang="en-US" sz="2400" b="1" i="1" dirty="0" err="1">
                <a:solidFill>
                  <a:schemeClr val="tx1"/>
                </a:solidFill>
              </a:rPr>
              <a:t>što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znači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priroda</a:t>
            </a:r>
            <a:r>
              <a:rPr lang="en-US" sz="2400" b="1" i="1" dirty="0">
                <a:solidFill>
                  <a:schemeClr val="tx1"/>
                </a:solidFill>
              </a:rPr>
              <a:t>, </a:t>
            </a:r>
            <a:r>
              <a:rPr lang="en-US" sz="2400" b="1" i="1" dirty="0" err="1">
                <a:solidFill>
                  <a:schemeClr val="tx1"/>
                </a:solidFill>
              </a:rPr>
              <a:t>i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accent1"/>
                </a:solidFill>
              </a:rPr>
              <a:t>cratos</a:t>
            </a:r>
            <a:r>
              <a:rPr lang="en-US" sz="2400" b="1" i="1" dirty="0">
                <a:solidFill>
                  <a:schemeClr val="tx1"/>
                </a:solidFill>
              </a:rPr>
              <a:t>, </a:t>
            </a:r>
            <a:r>
              <a:rPr lang="en-US" sz="2400" b="1" i="1" dirty="0" err="1">
                <a:solidFill>
                  <a:schemeClr val="tx1"/>
                </a:solidFill>
              </a:rPr>
              <a:t>što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znači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vladavina</a:t>
            </a:r>
            <a:r>
              <a:rPr lang="en-US" sz="2400" b="1" i="1" dirty="0">
                <a:solidFill>
                  <a:schemeClr val="tx1"/>
                </a:solidFill>
              </a:rPr>
              <a:t>, a </a:t>
            </a:r>
            <a:r>
              <a:rPr lang="en-US" sz="2400" b="1" i="1" dirty="0" err="1">
                <a:solidFill>
                  <a:schemeClr val="tx1"/>
                </a:solidFill>
              </a:rPr>
              <a:t>zajedno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označava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vladavinu</a:t>
            </a:r>
            <a:r>
              <a:rPr lang="en-US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prirode</a:t>
            </a:r>
            <a:r>
              <a:rPr lang="en-US" sz="2400" b="1" i="1" dirty="0" smtClean="0">
                <a:solidFill>
                  <a:schemeClr val="tx1"/>
                </a:solidFill>
              </a:rPr>
              <a:t>.</a:t>
            </a:r>
            <a:endParaRPr lang="sr-Latn-RS" sz="2400" b="1" i="1" dirty="0" smtClean="0">
              <a:solidFill>
                <a:schemeClr val="tx1"/>
              </a:solidFill>
            </a:endParaRPr>
          </a:p>
          <a:p>
            <a:pPr algn="just"/>
            <a:r>
              <a:rPr lang="en-US" sz="2400" b="1" i="1" dirty="0">
                <a:solidFill>
                  <a:schemeClr val="tx1"/>
                </a:solidFill>
              </a:rPr>
              <a:t>laissez faire - laissez </a:t>
            </a:r>
            <a:r>
              <a:rPr lang="en-US" sz="2400" b="1" i="1" dirty="0" smtClean="0">
                <a:solidFill>
                  <a:schemeClr val="tx1"/>
                </a:solidFill>
              </a:rPr>
              <a:t>passer</a:t>
            </a:r>
            <a:endParaRPr lang="sr-Latn-RS" sz="2400" b="1" i="1" dirty="0" smtClean="0">
              <a:solidFill>
                <a:schemeClr val="tx1"/>
              </a:solidFill>
            </a:endParaRPr>
          </a:p>
          <a:p>
            <a:pPr algn="just"/>
            <a:r>
              <a:rPr lang="sr-Latn-RS" sz="2400" b="1" i="1" dirty="0" err="1" smtClean="0">
                <a:solidFill>
                  <a:schemeClr val="tx1"/>
                </a:solidFill>
              </a:rPr>
              <a:t>N</a:t>
            </a:r>
            <a:r>
              <a:rPr lang="en-US" sz="2400" b="1" i="1" dirty="0" err="1" smtClean="0">
                <a:solidFill>
                  <a:schemeClr val="tx1"/>
                </a:solidFill>
              </a:rPr>
              <a:t>acionalno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bogatstvo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izražava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putem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količine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upotrebnih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vrednosti</a:t>
            </a:r>
            <a:r>
              <a:rPr lang="en-US" sz="2400" b="1" i="1" dirty="0">
                <a:solidFill>
                  <a:schemeClr val="tx1"/>
                </a:solidFill>
              </a:rPr>
              <a:t>, </a:t>
            </a:r>
            <a:r>
              <a:rPr lang="sr-Latn-RS" sz="2400" b="1" i="1" dirty="0" smtClean="0">
                <a:solidFill>
                  <a:schemeClr val="tx1"/>
                </a:solidFill>
              </a:rPr>
              <a:t>pre svega u količini poljoprivrednih proizvoda.</a:t>
            </a:r>
            <a:endParaRPr lang="en-US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61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7350" y="1042987"/>
            <a:ext cx="9847262" cy="5286375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dirty="0" smtClean="0"/>
              <a:t>Po </a:t>
            </a:r>
            <a:r>
              <a:rPr lang="en-US" sz="2400" b="1" dirty="0" err="1"/>
              <a:t>njihovom</a:t>
            </a:r>
            <a:r>
              <a:rPr lang="en-US" sz="2400" b="1" dirty="0"/>
              <a:t> </a:t>
            </a:r>
            <a:r>
              <a:rPr lang="en-US" sz="2400" b="1" dirty="0" err="1"/>
              <a:t>mišljenju</a:t>
            </a:r>
            <a:r>
              <a:rPr lang="en-US" sz="2400" b="1" dirty="0"/>
              <a:t> </a:t>
            </a:r>
            <a:r>
              <a:rPr lang="en-US" sz="2400" b="1" dirty="0" err="1"/>
              <a:t>poljorivreda</a:t>
            </a:r>
            <a:r>
              <a:rPr lang="en-US" sz="2400" b="1" dirty="0"/>
              <a:t> je </a:t>
            </a:r>
            <a:r>
              <a:rPr lang="en-US" sz="2400" b="1" dirty="0" err="1"/>
              <a:t>jedina</a:t>
            </a:r>
            <a:r>
              <a:rPr lang="en-US" sz="2400" b="1" dirty="0"/>
              <a:t> </a:t>
            </a:r>
            <a:r>
              <a:rPr lang="en-US" sz="2400" b="1" dirty="0" err="1"/>
              <a:t>delatnost</a:t>
            </a:r>
            <a:r>
              <a:rPr lang="en-US" sz="2400" b="1" dirty="0"/>
              <a:t> u </a:t>
            </a:r>
            <a:r>
              <a:rPr lang="en-US" sz="2400" b="1" dirty="0" err="1"/>
              <a:t>kojoj</a:t>
            </a:r>
            <a:r>
              <a:rPr lang="en-US" sz="2400" b="1" dirty="0"/>
              <a:t> se </a:t>
            </a:r>
            <a:r>
              <a:rPr lang="en-US" sz="2400" b="1" dirty="0" err="1"/>
              <a:t>stvara</a:t>
            </a:r>
            <a:r>
              <a:rPr lang="en-US" sz="2400" b="1" dirty="0"/>
              <a:t> </a:t>
            </a:r>
            <a:r>
              <a:rPr lang="en-US" sz="2400" b="1" dirty="0" err="1"/>
              <a:t>višak</a:t>
            </a:r>
            <a:r>
              <a:rPr lang="en-US" sz="2400" b="1" dirty="0"/>
              <a:t> </a:t>
            </a:r>
            <a:r>
              <a:rPr lang="en-US" sz="2400" b="1" dirty="0" err="1"/>
              <a:t>proizvoda</a:t>
            </a:r>
            <a:r>
              <a:rPr lang="en-US" sz="2400" b="1" dirty="0"/>
              <a:t> </a:t>
            </a:r>
            <a:r>
              <a:rPr lang="en-US" sz="2400" b="1" dirty="0" err="1"/>
              <a:t>ili</a:t>
            </a:r>
            <a:r>
              <a:rPr lang="en-US" sz="2400" b="1" dirty="0"/>
              <a:t> </a:t>
            </a:r>
            <a:r>
              <a:rPr lang="en-US" sz="2400" b="1" dirty="0" err="1"/>
              <a:t>takozvani</a:t>
            </a:r>
            <a:r>
              <a:rPr lang="en-US" sz="2400" b="1" dirty="0"/>
              <a:t> </a:t>
            </a:r>
            <a:r>
              <a:rPr lang="en-US" sz="2400" b="1" i="1" dirty="0">
                <a:solidFill>
                  <a:schemeClr val="accent1"/>
                </a:solidFill>
              </a:rPr>
              <a:t>“</a:t>
            </a:r>
            <a:r>
              <a:rPr lang="en-US" sz="2400" b="1" i="1" dirty="0" err="1">
                <a:solidFill>
                  <a:schemeClr val="accent1"/>
                </a:solidFill>
              </a:rPr>
              <a:t>čist</a:t>
            </a:r>
            <a:r>
              <a:rPr lang="en-US" sz="2400" b="1" i="1" dirty="0">
                <a:solidFill>
                  <a:schemeClr val="accent1"/>
                </a:solidFill>
              </a:rPr>
              <a:t> </a:t>
            </a:r>
            <a:r>
              <a:rPr lang="en-US" sz="2400" b="1" i="1" dirty="0" err="1">
                <a:solidFill>
                  <a:schemeClr val="accent1"/>
                </a:solidFill>
              </a:rPr>
              <a:t>proizvod</a:t>
            </a:r>
            <a:r>
              <a:rPr lang="en-US" sz="2400" b="1" i="1" dirty="0" smtClean="0">
                <a:solidFill>
                  <a:schemeClr val="accent1"/>
                </a:solidFill>
              </a:rPr>
              <a:t>”</a:t>
            </a:r>
            <a:r>
              <a:rPr lang="sr-Latn-RS" sz="2400" b="1" i="1" dirty="0">
                <a:solidFill>
                  <a:schemeClr val="accent1"/>
                </a:solidFill>
              </a:rPr>
              <a:t> </a:t>
            </a:r>
            <a:r>
              <a:rPr lang="sr-Latn-RS" sz="2400" b="1" i="1" dirty="0" smtClean="0">
                <a:solidFill>
                  <a:schemeClr val="tx1"/>
                </a:solidFill>
              </a:rPr>
              <a:t>(višak </a:t>
            </a:r>
            <a:r>
              <a:rPr lang="sr-Latn-RS" sz="2400" b="1" i="1" dirty="0">
                <a:solidFill>
                  <a:schemeClr val="tx1"/>
                </a:solidFill>
              </a:rPr>
              <a:t>iznad troškova proizvodnje odnosno razliku utrošenih i proizvedenih </a:t>
            </a:r>
            <a:r>
              <a:rPr lang="sr-Latn-RS" sz="2400" b="1" i="1" dirty="0" smtClean="0">
                <a:solidFill>
                  <a:schemeClr val="tx1"/>
                </a:solidFill>
              </a:rPr>
              <a:t>dobara).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i="1" dirty="0">
                <a:solidFill>
                  <a:schemeClr val="tx1"/>
                </a:solidFill>
              </a:rPr>
              <a:t>U </a:t>
            </a:r>
            <a:r>
              <a:rPr lang="en-US" sz="2400" b="1" i="1" dirty="0" err="1">
                <a:solidFill>
                  <a:schemeClr val="tx1"/>
                </a:solidFill>
              </a:rPr>
              <a:t>industriji</a:t>
            </a:r>
            <a:r>
              <a:rPr lang="en-US" sz="2400" b="1" i="1" dirty="0">
                <a:solidFill>
                  <a:schemeClr val="tx1"/>
                </a:solidFill>
              </a:rPr>
              <a:t> se </a:t>
            </a:r>
            <a:r>
              <a:rPr lang="en-US" sz="2400" b="1" i="1" dirty="0" err="1">
                <a:solidFill>
                  <a:schemeClr val="tx1"/>
                </a:solidFill>
              </a:rPr>
              <a:t>po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njihovom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mišljenju</a:t>
            </a:r>
            <a:r>
              <a:rPr lang="en-US" sz="2400" b="1" i="1" dirty="0">
                <a:solidFill>
                  <a:schemeClr val="tx1"/>
                </a:solidFill>
              </a:rPr>
              <a:t> ne </a:t>
            </a:r>
            <a:r>
              <a:rPr lang="en-US" sz="2400" b="1" i="1" dirty="0" err="1">
                <a:solidFill>
                  <a:schemeClr val="tx1"/>
                </a:solidFill>
              </a:rPr>
              <a:t>stvara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čist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proizvod</a:t>
            </a:r>
            <a:r>
              <a:rPr lang="en-US" sz="2400" b="1" i="1" dirty="0">
                <a:solidFill>
                  <a:schemeClr val="tx1"/>
                </a:solidFill>
              </a:rPr>
              <a:t>, </a:t>
            </a:r>
            <a:r>
              <a:rPr lang="en-US" sz="2400" b="1" i="1" dirty="0" err="1">
                <a:solidFill>
                  <a:schemeClr val="tx1"/>
                </a:solidFill>
              </a:rPr>
              <a:t>već</a:t>
            </a:r>
            <a:r>
              <a:rPr lang="en-US" sz="2400" b="1" i="1" dirty="0">
                <a:solidFill>
                  <a:schemeClr val="tx1"/>
                </a:solidFill>
              </a:rPr>
              <a:t> se </a:t>
            </a:r>
            <a:r>
              <a:rPr lang="en-US" sz="2400" b="1" i="1" dirty="0" err="1">
                <a:solidFill>
                  <a:schemeClr val="tx1"/>
                </a:solidFill>
              </a:rPr>
              <a:t>samo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preobražavaju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već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postojeće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</a:rPr>
              <a:t>vrednosti</a:t>
            </a:r>
            <a:r>
              <a:rPr lang="en-US" sz="2400" b="1" i="1" dirty="0" smtClean="0">
                <a:solidFill>
                  <a:schemeClr val="tx1"/>
                </a:solidFill>
              </a:rPr>
              <a:t>.</a:t>
            </a:r>
            <a:endParaRPr lang="sr-Latn-RS" sz="2400" b="1" i="1" dirty="0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i="1" dirty="0" err="1" smtClean="0">
                <a:solidFill>
                  <a:schemeClr val="tx1"/>
                </a:solidFill>
              </a:rPr>
              <a:t>Novac</a:t>
            </a:r>
            <a:r>
              <a:rPr lang="sr-Latn-R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</a:rPr>
              <a:t>nije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izraz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bogatstva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već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samo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služi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kao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prometno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sredstvo</a:t>
            </a:r>
            <a:r>
              <a:rPr lang="en-US" sz="2400" b="1" i="1" dirty="0">
                <a:solidFill>
                  <a:schemeClr val="tx1"/>
                </a:solidFill>
              </a:rPr>
              <a:t>, </a:t>
            </a:r>
            <a:r>
              <a:rPr lang="en-US" sz="2400" b="1" i="1" dirty="0" err="1">
                <a:solidFill>
                  <a:schemeClr val="tx1"/>
                </a:solidFill>
              </a:rPr>
              <a:t>odnosno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sredstvo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koje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olakšava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razmenu</a:t>
            </a:r>
            <a:r>
              <a:rPr lang="en-US" sz="2400" b="1" i="1" dirty="0" smtClean="0">
                <a:solidFill>
                  <a:schemeClr val="tx1"/>
                </a:solidFill>
              </a:rPr>
              <a:t>.</a:t>
            </a:r>
            <a:endParaRPr lang="sr-Latn-RS" sz="2400" b="1" i="1" dirty="0" smtClean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400" b="1" i="1" dirty="0" err="1">
                <a:solidFill>
                  <a:schemeClr val="tx1"/>
                </a:solidFill>
              </a:rPr>
              <a:t>Ulogu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države</a:t>
            </a:r>
            <a:r>
              <a:rPr lang="en-US" sz="2400" b="1" i="1" dirty="0">
                <a:solidFill>
                  <a:schemeClr val="tx1"/>
                </a:solidFill>
              </a:rPr>
              <a:t> bi, </a:t>
            </a:r>
            <a:r>
              <a:rPr lang="en-US" sz="2400" b="1" i="1" dirty="0" err="1">
                <a:solidFill>
                  <a:schemeClr val="tx1"/>
                </a:solidFill>
              </a:rPr>
              <a:t>po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njemu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trebalo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svesti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na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najmanju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</a:rPr>
              <a:t>moguću</a:t>
            </a:r>
            <a:r>
              <a:rPr lang="en-US" sz="2400" b="1" i="1" dirty="0">
                <a:solidFill>
                  <a:schemeClr val="tx1"/>
                </a:solidFill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</a:rPr>
              <a:t>meru</a:t>
            </a:r>
            <a:r>
              <a:rPr lang="sr-Latn-RS" sz="2400" b="1" i="1" dirty="0" smtClean="0">
                <a:solidFill>
                  <a:schemeClr val="tx1"/>
                </a:solidFill>
              </a:rPr>
              <a:t> (</a:t>
            </a:r>
            <a:r>
              <a:rPr lang="en-US" sz="2400" b="1" i="1" dirty="0" err="1" smtClean="0">
                <a:solidFill>
                  <a:schemeClr val="tx1"/>
                </a:solidFill>
              </a:rPr>
              <a:t>oporezivanja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</a:rPr>
              <a:t>zemlje</a:t>
            </a:r>
            <a:r>
              <a:rPr lang="sr-Latn-RS" sz="2400" b="1" i="1" dirty="0" smtClean="0">
                <a:solidFill>
                  <a:schemeClr val="tx1"/>
                </a:solidFill>
              </a:rPr>
              <a:t>)</a:t>
            </a:r>
            <a:r>
              <a:rPr lang="en-US" sz="2400" b="1" i="1" dirty="0" smtClean="0">
                <a:solidFill>
                  <a:schemeClr val="tx1"/>
                </a:solidFill>
              </a:rPr>
              <a:t>.</a:t>
            </a:r>
            <a:endParaRPr lang="en-US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802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1375" y="409798"/>
            <a:ext cx="10151525" cy="1280890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LIBERALNI KAPITALIZAM I RAZVOJ EKONOMSKE MISLI O TRŽIŠNOJ PRIVREDI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1375" y="1690688"/>
            <a:ext cx="9883237" cy="4824412"/>
          </a:xfrm>
        </p:spPr>
        <p:txBody>
          <a:bodyPr>
            <a:normAutofit/>
          </a:bodyPr>
          <a:lstStyle/>
          <a:p>
            <a:pPr algn="just"/>
            <a:r>
              <a:rPr lang="sr-Latn-RS" sz="2400" b="1" dirty="0" err="1" smtClean="0"/>
              <a:t>O</a:t>
            </a:r>
            <a:r>
              <a:rPr lang="en-US" sz="2400" b="1" dirty="0" err="1" smtClean="0"/>
              <a:t>buhvata</a:t>
            </a:r>
            <a:r>
              <a:rPr lang="en-US" sz="2400" b="1" dirty="0" smtClean="0"/>
              <a:t> </a:t>
            </a:r>
            <a:r>
              <a:rPr lang="en-US" sz="2400" b="1" dirty="0"/>
              <a:t>period od </a:t>
            </a:r>
            <a:r>
              <a:rPr lang="en-US" sz="2400" b="1" dirty="0" err="1">
                <a:solidFill>
                  <a:schemeClr val="accent1"/>
                </a:solidFill>
              </a:rPr>
              <a:t>sredine</a:t>
            </a:r>
            <a:r>
              <a:rPr lang="en-US" sz="2400" b="1" dirty="0">
                <a:solidFill>
                  <a:schemeClr val="accent1"/>
                </a:solidFill>
              </a:rPr>
              <a:t> XVIII </a:t>
            </a:r>
            <a:r>
              <a:rPr lang="en-US" sz="2400" b="1" dirty="0" err="1">
                <a:solidFill>
                  <a:schemeClr val="accent1"/>
                </a:solidFill>
              </a:rPr>
              <a:t>veka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b="1" dirty="0"/>
              <a:t>pa </a:t>
            </a:r>
            <a:r>
              <a:rPr lang="en-US" sz="2400" b="1" dirty="0" err="1"/>
              <a:t>sve</a:t>
            </a:r>
            <a:r>
              <a:rPr lang="en-US" sz="2400" b="1" dirty="0"/>
              <a:t> do </a:t>
            </a:r>
            <a:r>
              <a:rPr lang="en-US" sz="2400" b="1" dirty="0">
                <a:solidFill>
                  <a:schemeClr val="accent1"/>
                </a:solidFill>
              </a:rPr>
              <a:t>70-ih </a:t>
            </a:r>
            <a:r>
              <a:rPr lang="en-US" sz="2400" b="1" dirty="0" err="1">
                <a:solidFill>
                  <a:schemeClr val="accent1"/>
                </a:solidFill>
              </a:rPr>
              <a:t>godina</a:t>
            </a:r>
            <a:r>
              <a:rPr lang="en-US" sz="2400" b="1" dirty="0">
                <a:solidFill>
                  <a:schemeClr val="accent1"/>
                </a:solidFill>
              </a:rPr>
              <a:t> XIX </a:t>
            </a:r>
            <a:r>
              <a:rPr lang="en-US" sz="2400" b="1" dirty="0" err="1" smtClean="0">
                <a:solidFill>
                  <a:schemeClr val="accent1"/>
                </a:solidFill>
              </a:rPr>
              <a:t>veka</a:t>
            </a:r>
            <a:r>
              <a:rPr lang="sr-Latn-RS" sz="2400" b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sr-Latn-RS" sz="2400" b="1" dirty="0" err="1" smtClean="0">
                <a:solidFill>
                  <a:schemeClr val="tx1"/>
                </a:solidFill>
              </a:rPr>
              <a:t>G</a:t>
            </a:r>
            <a:r>
              <a:rPr lang="en-US" sz="2400" b="1" dirty="0" err="1" smtClean="0">
                <a:solidFill>
                  <a:schemeClr val="tx1"/>
                </a:solidFill>
              </a:rPr>
              <a:t>lavni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predstavnici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ove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škole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ekonomske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misli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su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accent1"/>
                </a:solidFill>
              </a:rPr>
              <a:t>Adam </a:t>
            </a:r>
            <a:r>
              <a:rPr lang="en-US" sz="2400" b="1" dirty="0" err="1">
                <a:solidFill>
                  <a:schemeClr val="accent1"/>
                </a:solidFill>
              </a:rPr>
              <a:t>Smit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accent1"/>
                </a:solidFill>
              </a:rPr>
              <a:t>David </a:t>
            </a:r>
            <a:r>
              <a:rPr lang="en-US" sz="2400" b="1" dirty="0" err="1" smtClean="0">
                <a:solidFill>
                  <a:schemeClr val="accent1"/>
                </a:solidFill>
              </a:rPr>
              <a:t>Rikardo</a:t>
            </a:r>
            <a:r>
              <a:rPr lang="sr-Latn-RS" sz="2400" b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2400" b="1" dirty="0" err="1">
                <a:solidFill>
                  <a:schemeClr val="tx1"/>
                </a:solidFill>
              </a:rPr>
              <a:t>Velikoj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Britanij</a:t>
            </a:r>
            <a:r>
              <a:rPr lang="sr-Latn-RS" sz="2400" b="1" dirty="0" smtClean="0">
                <a:solidFill>
                  <a:schemeClr val="tx1"/>
                </a:solidFill>
              </a:rPr>
              <a:t>a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sr-Latn-RS" sz="2400" b="1" dirty="0" smtClean="0">
                <a:solidFill>
                  <a:schemeClr val="tx1"/>
                </a:solidFill>
              </a:rPr>
              <a:t>se </a:t>
            </a:r>
            <a:r>
              <a:rPr lang="en-US" sz="2400" b="1" dirty="0" err="1" smtClean="0">
                <a:solidFill>
                  <a:schemeClr val="tx1"/>
                </a:solidFill>
              </a:rPr>
              <a:t>smatra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“</a:t>
            </a:r>
            <a:r>
              <a:rPr lang="en-US" sz="2400" b="1" dirty="0" err="1">
                <a:solidFill>
                  <a:schemeClr val="tx1"/>
                </a:solidFill>
              </a:rPr>
              <a:t>kolevkom</a:t>
            </a:r>
            <a:r>
              <a:rPr lang="en-US" sz="2400" b="1" dirty="0">
                <a:solidFill>
                  <a:schemeClr val="tx1"/>
                </a:solidFill>
              </a:rPr>
              <a:t>” </a:t>
            </a:r>
            <a:r>
              <a:rPr lang="en-US" sz="2400" b="1" dirty="0" err="1">
                <a:solidFill>
                  <a:schemeClr val="tx1"/>
                </a:solidFill>
              </a:rPr>
              <a:t>nastanka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liberalnog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kapitalizma</a:t>
            </a:r>
            <a:r>
              <a:rPr lang="sr-Latn-RS" sz="2400" b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sr-Latn-RS" sz="2400" b="1" dirty="0" err="1" smtClean="0">
                <a:solidFill>
                  <a:schemeClr val="tx1"/>
                </a:solidFill>
              </a:rPr>
              <a:t>P</a:t>
            </a:r>
            <a:r>
              <a:rPr lang="en-US" sz="2400" b="1" dirty="0" err="1" smtClean="0">
                <a:solidFill>
                  <a:schemeClr val="tx1"/>
                </a:solidFill>
              </a:rPr>
              <a:t>redstavnici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ove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škole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formulisali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su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teoriju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radne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vrednosti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endParaRPr lang="sr-Latn-RS" sz="2400" b="1" dirty="0" smtClean="0">
              <a:solidFill>
                <a:schemeClr val="tx1"/>
              </a:solidFill>
            </a:endParaRPr>
          </a:p>
          <a:p>
            <a:pPr algn="just"/>
            <a:r>
              <a:rPr lang="sr-Latn-RS" sz="2400" b="1" dirty="0" smtClean="0">
                <a:solidFill>
                  <a:schemeClr val="tx1"/>
                </a:solidFill>
              </a:rPr>
              <a:t>Oni </a:t>
            </a:r>
            <a:r>
              <a:rPr lang="sr-Latn-RS" sz="2400" b="1" dirty="0">
                <a:solidFill>
                  <a:schemeClr val="tx1"/>
                </a:solidFill>
              </a:rPr>
              <a:t>su protiv bilo kakve intervencije države u </a:t>
            </a:r>
            <a:r>
              <a:rPr lang="sr-Latn-RS" sz="2400" b="1" dirty="0" smtClean="0">
                <a:solidFill>
                  <a:schemeClr val="tx1"/>
                </a:solidFill>
              </a:rPr>
              <a:t>privredi.</a:t>
            </a:r>
          </a:p>
          <a:p>
            <a:pPr algn="just"/>
            <a:r>
              <a:rPr lang="sr-Latn-RS" sz="2400" b="1" dirty="0">
                <a:solidFill>
                  <a:schemeClr val="tx1"/>
                </a:solidFill>
              </a:rPr>
              <a:t>Umesto </a:t>
            </a:r>
            <a:r>
              <a:rPr lang="sr-Latn-R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intervencionalističke</a:t>
            </a:r>
            <a:r>
              <a:rPr lang="sr-Latn-RS" sz="2400" b="1" dirty="0" smtClean="0">
                <a:solidFill>
                  <a:schemeClr val="tx1"/>
                </a:solidFill>
              </a:rPr>
              <a:t>, </a:t>
            </a:r>
            <a:r>
              <a:rPr lang="sr-Latn-RS" sz="2400" b="1" dirty="0">
                <a:solidFill>
                  <a:schemeClr val="tx1"/>
                </a:solidFill>
              </a:rPr>
              <a:t>oni se zalažu za </a:t>
            </a:r>
            <a:r>
              <a:rPr lang="sr-Latn-R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liberalističku</a:t>
            </a:r>
            <a:r>
              <a:rPr lang="sr-Latn-RS" sz="2400" b="1" dirty="0">
                <a:solidFill>
                  <a:schemeClr val="tx1"/>
                </a:solidFill>
              </a:rPr>
              <a:t> ekonomsku </a:t>
            </a:r>
            <a:r>
              <a:rPr lang="sr-Latn-RS" sz="2400" b="1" dirty="0" smtClean="0">
                <a:solidFill>
                  <a:schemeClr val="tx1"/>
                </a:solidFill>
              </a:rPr>
              <a:t>politiku.</a:t>
            </a:r>
          </a:p>
          <a:p>
            <a:pPr marL="0" indent="0">
              <a:buNone/>
            </a:pP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21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8775" y="1042988"/>
            <a:ext cx="9875837" cy="5214937"/>
          </a:xfrm>
        </p:spPr>
        <p:txBody>
          <a:bodyPr>
            <a:normAutofit/>
          </a:bodyPr>
          <a:lstStyle/>
          <a:p>
            <a:r>
              <a:rPr lang="pt-BR" sz="2400" b="1" dirty="0">
                <a:solidFill>
                  <a:schemeClr val="accent1"/>
                </a:solidFill>
              </a:rPr>
              <a:t>Adam Smit </a:t>
            </a:r>
            <a:r>
              <a:rPr lang="pt-BR" sz="2400" b="1" dirty="0"/>
              <a:t>se smatra osnivačem liberalnog </a:t>
            </a:r>
            <a:r>
              <a:rPr lang="pt-BR" sz="2400" b="1" dirty="0" smtClean="0"/>
              <a:t>kapitalizma</a:t>
            </a:r>
            <a:r>
              <a:rPr lang="sr-Latn-RS" sz="2400" b="1" dirty="0" smtClean="0"/>
              <a:t>.</a:t>
            </a:r>
          </a:p>
          <a:p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“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Istraživanje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prirode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uzroka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bogatstva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naroda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r>
              <a:rPr lang="en-US" sz="2400" b="1" dirty="0" smtClean="0"/>
              <a:t> </a:t>
            </a:r>
            <a:r>
              <a:rPr lang="sr-Latn-RS" sz="2400" b="1" dirty="0"/>
              <a:t>(</a:t>
            </a:r>
            <a:r>
              <a:rPr lang="en-US" sz="2400" b="1" dirty="0" smtClean="0"/>
              <a:t>1776</a:t>
            </a:r>
            <a:r>
              <a:rPr lang="en-US" sz="2400" b="1" dirty="0"/>
              <a:t>. </a:t>
            </a:r>
            <a:r>
              <a:rPr lang="en-US" sz="2400" b="1" dirty="0" err="1" smtClean="0"/>
              <a:t>godin</a:t>
            </a:r>
            <a:r>
              <a:rPr lang="sr-Latn-RS" sz="2400" b="1" dirty="0" smtClean="0"/>
              <a:t>a)</a:t>
            </a:r>
          </a:p>
          <a:p>
            <a:r>
              <a:rPr lang="en-US" sz="2400" b="1" dirty="0"/>
              <a:t>On se u </a:t>
            </a:r>
            <a:r>
              <a:rPr lang="en-US" sz="2400" b="1" dirty="0" err="1"/>
              <a:t>početku</a:t>
            </a:r>
            <a:r>
              <a:rPr lang="en-US" sz="2400" b="1" dirty="0"/>
              <a:t> </a:t>
            </a:r>
            <a:r>
              <a:rPr lang="en-US" sz="2400" b="1" dirty="0" err="1"/>
              <a:t>slagao</a:t>
            </a:r>
            <a:r>
              <a:rPr lang="en-US" sz="2400" b="1" dirty="0"/>
              <a:t> </a:t>
            </a:r>
            <a:r>
              <a:rPr lang="en-US" sz="2400" b="1" dirty="0" err="1"/>
              <a:t>sa</a:t>
            </a:r>
            <a:r>
              <a:rPr lang="en-US" sz="2400" b="1" dirty="0"/>
              <a:t> </a:t>
            </a:r>
            <a:r>
              <a:rPr lang="en-US" sz="2400" b="1" dirty="0" err="1"/>
              <a:t>stavovima</a:t>
            </a:r>
            <a:r>
              <a:rPr lang="en-US" sz="2400" b="1" dirty="0"/>
              <a:t> </a:t>
            </a:r>
            <a:r>
              <a:rPr lang="en-US" sz="2400" b="1" dirty="0" err="1"/>
              <a:t>merkantilista</a:t>
            </a:r>
            <a:r>
              <a:rPr lang="en-US" sz="2400" b="1" dirty="0"/>
              <a:t>, </a:t>
            </a:r>
            <a:r>
              <a:rPr lang="en-US" sz="2400" b="1" dirty="0" err="1"/>
              <a:t>ali</a:t>
            </a:r>
            <a:r>
              <a:rPr lang="en-US" sz="2400" b="1" dirty="0"/>
              <a:t> se u </a:t>
            </a:r>
            <a:r>
              <a:rPr lang="en-US" sz="2400" b="1" dirty="0" err="1"/>
              <a:t>svojim</a:t>
            </a:r>
            <a:r>
              <a:rPr lang="en-US" sz="2400" b="1" dirty="0"/>
              <a:t> </a:t>
            </a:r>
            <a:r>
              <a:rPr lang="en-US" sz="2400" b="1" dirty="0" err="1"/>
              <a:t>kasnijim</a:t>
            </a:r>
            <a:r>
              <a:rPr lang="en-US" sz="2400" b="1" dirty="0"/>
              <a:t> </a:t>
            </a:r>
            <a:r>
              <a:rPr lang="en-US" sz="2400" b="1" dirty="0" err="1"/>
              <a:t>radovima</a:t>
            </a:r>
            <a:r>
              <a:rPr lang="en-US" sz="2400" b="1" dirty="0"/>
              <a:t> </a:t>
            </a:r>
            <a:r>
              <a:rPr lang="en-US" sz="2400" b="1" dirty="0" err="1"/>
              <a:t>bavio</a:t>
            </a:r>
            <a:r>
              <a:rPr lang="en-US" sz="2400" b="1" dirty="0"/>
              <a:t> </a:t>
            </a:r>
            <a:r>
              <a:rPr lang="en-US" sz="2400" b="1" dirty="0" err="1"/>
              <a:t>kritikom</a:t>
            </a:r>
            <a:r>
              <a:rPr lang="en-US" sz="2400" b="1" dirty="0"/>
              <a:t> </a:t>
            </a:r>
            <a:r>
              <a:rPr lang="en-US" sz="2400" b="1" dirty="0" err="1"/>
              <a:t>njihovih</a:t>
            </a:r>
            <a:r>
              <a:rPr lang="en-US" sz="2400" b="1" dirty="0"/>
              <a:t> </a:t>
            </a:r>
            <a:r>
              <a:rPr lang="en-US" sz="2400" b="1" dirty="0" err="1" smtClean="0"/>
              <a:t>stavova</a:t>
            </a:r>
            <a:r>
              <a:rPr lang="sr-Latn-RS" sz="2400" b="1" dirty="0" smtClean="0"/>
              <a:t>.</a:t>
            </a:r>
          </a:p>
          <a:p>
            <a:r>
              <a:rPr lang="en-US" sz="2400" b="1" dirty="0" err="1"/>
              <a:t>Država</a:t>
            </a:r>
            <a:r>
              <a:rPr lang="en-US" sz="2400" b="1" dirty="0"/>
              <a:t> </a:t>
            </a:r>
            <a:r>
              <a:rPr lang="en-US" sz="2400" b="1" dirty="0" err="1"/>
              <a:t>po</a:t>
            </a:r>
            <a:r>
              <a:rPr lang="en-US" sz="2400" b="1" dirty="0"/>
              <a:t> </a:t>
            </a:r>
            <a:r>
              <a:rPr lang="en-US" sz="2400" b="1" dirty="0" err="1"/>
              <a:t>njegovom</a:t>
            </a:r>
            <a:r>
              <a:rPr lang="en-US" sz="2400" b="1" dirty="0"/>
              <a:t> </a:t>
            </a:r>
            <a:r>
              <a:rPr lang="en-US" sz="2400" b="1" dirty="0" err="1"/>
              <a:t>mišljenju</a:t>
            </a:r>
            <a:r>
              <a:rPr lang="en-US" sz="2400" b="1" dirty="0"/>
              <a:t> </a:t>
            </a:r>
            <a:r>
              <a:rPr lang="en-US" sz="2400" b="1" dirty="0" err="1"/>
              <a:t>treba</a:t>
            </a:r>
            <a:r>
              <a:rPr lang="en-US" sz="2400" b="1" dirty="0"/>
              <a:t> da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brani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stanovništvo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od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spoljnih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napada</a:t>
            </a:r>
            <a:r>
              <a:rPr lang="en-US" sz="2400" b="1" dirty="0"/>
              <a:t>,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štiti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prava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svakog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pojedinca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u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društvu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/>
              <a:t>i</a:t>
            </a:r>
            <a:r>
              <a:rPr lang="en-US" sz="2400" b="1" dirty="0"/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sprovodi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određene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javne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radove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</a:t>
            </a:r>
            <a:r>
              <a:rPr lang="sr-Latn-R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vodi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javne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institucije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za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koje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privatni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vlasnici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nemaju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interes</a:t>
            </a:r>
            <a:r>
              <a:rPr lang="en-US" sz="2400" b="1" dirty="0" smtClean="0"/>
              <a:t>.</a:t>
            </a:r>
            <a:endParaRPr lang="sr-Latn-RS" sz="2400" b="1" dirty="0" smtClean="0"/>
          </a:p>
          <a:p>
            <a:r>
              <a:rPr lang="en-US" sz="2400" b="1" dirty="0"/>
              <a:t>On je </a:t>
            </a:r>
            <a:r>
              <a:rPr lang="en-US" sz="2400" b="1" dirty="0" err="1"/>
              <a:t>definisao</a:t>
            </a:r>
            <a:r>
              <a:rPr lang="en-US" sz="2400" b="1" dirty="0"/>
              <a:t> </a:t>
            </a:r>
            <a:r>
              <a:rPr lang="en-US" sz="2400" b="1" dirty="0" err="1"/>
              <a:t>princip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chemeClr val="accent1"/>
                </a:solidFill>
              </a:rPr>
              <a:t>“</a:t>
            </a:r>
            <a:r>
              <a:rPr lang="en-US" sz="2400" b="1" dirty="0" err="1">
                <a:solidFill>
                  <a:schemeClr val="accent1"/>
                </a:solidFill>
              </a:rPr>
              <a:t>nevidljive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</a:rPr>
              <a:t>ruke</a:t>
            </a:r>
            <a:r>
              <a:rPr lang="en-US" sz="2400" b="1" dirty="0">
                <a:solidFill>
                  <a:schemeClr val="accent1"/>
                </a:solidFill>
              </a:rPr>
              <a:t> </a:t>
            </a:r>
            <a:r>
              <a:rPr lang="en-US" sz="2400" b="1" dirty="0" err="1">
                <a:solidFill>
                  <a:schemeClr val="accent1"/>
                </a:solidFill>
              </a:rPr>
              <a:t>tržišta</a:t>
            </a:r>
            <a:r>
              <a:rPr lang="en-US" sz="2400" b="1" dirty="0">
                <a:solidFill>
                  <a:schemeClr val="accent1"/>
                </a:solidFill>
              </a:rPr>
              <a:t>” </a:t>
            </a:r>
            <a:r>
              <a:rPr lang="en-US" sz="2400" b="1" dirty="0" err="1"/>
              <a:t>koja</a:t>
            </a:r>
            <a:r>
              <a:rPr lang="en-US" sz="2400" b="1" dirty="0"/>
              <a:t> </a:t>
            </a:r>
            <a:r>
              <a:rPr lang="en-US" sz="2400" b="1" dirty="0" err="1"/>
              <a:t>privredu</a:t>
            </a:r>
            <a:r>
              <a:rPr lang="en-US" sz="2400" b="1" dirty="0"/>
              <a:t> </a:t>
            </a:r>
            <a:r>
              <a:rPr lang="en-US" sz="2400" b="1" dirty="0" err="1"/>
              <a:t>dovodi</a:t>
            </a:r>
            <a:r>
              <a:rPr lang="en-US" sz="2400" b="1" dirty="0"/>
              <a:t> u </a:t>
            </a:r>
            <a:r>
              <a:rPr lang="en-US" sz="2400" b="1" dirty="0" err="1"/>
              <a:t>stanje</a:t>
            </a:r>
            <a:r>
              <a:rPr lang="en-US" sz="2400" b="1" dirty="0"/>
              <a:t> </a:t>
            </a:r>
            <a:r>
              <a:rPr lang="en-US" sz="2400" b="1" dirty="0" err="1"/>
              <a:t>ravnoteže</a:t>
            </a:r>
            <a:r>
              <a:rPr lang="en-US" sz="2400" b="1" dirty="0"/>
              <a:t>, </a:t>
            </a:r>
            <a:r>
              <a:rPr lang="en-US" sz="2400" b="1" dirty="0" err="1"/>
              <a:t>bez</a:t>
            </a:r>
            <a:r>
              <a:rPr lang="en-US" sz="2400" b="1" dirty="0"/>
              <a:t> </a:t>
            </a:r>
            <a:r>
              <a:rPr lang="en-US" sz="2400" b="1" dirty="0" err="1"/>
              <a:t>potrebe</a:t>
            </a:r>
            <a:r>
              <a:rPr lang="en-US" sz="2400" b="1" dirty="0"/>
              <a:t> </a:t>
            </a:r>
            <a:r>
              <a:rPr lang="en-US" sz="2400" b="1" dirty="0" err="1"/>
              <a:t>za</a:t>
            </a:r>
            <a:r>
              <a:rPr lang="en-US" sz="2400" b="1" dirty="0"/>
              <a:t> </a:t>
            </a:r>
            <a:r>
              <a:rPr lang="en-US" sz="2400" b="1" dirty="0" err="1"/>
              <a:t>državnom</a:t>
            </a:r>
            <a:r>
              <a:rPr lang="en-US" sz="2400" b="1" dirty="0"/>
              <a:t> </a:t>
            </a:r>
            <a:r>
              <a:rPr lang="en-US" sz="2400" b="1" dirty="0" err="1"/>
              <a:t>intervencijom</a:t>
            </a:r>
            <a:r>
              <a:rPr lang="en-US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2951366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306</TotalTime>
  <Words>981</Words>
  <Application>Microsoft Office PowerPoint</Application>
  <PresentationFormat>Widescreen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Wisp</vt:lpstr>
      <vt:lpstr>1. POJAM TRŽIŠNE EKONOMIJE </vt:lpstr>
      <vt:lpstr>2. CILJ I PREDMET IZUČAVANJA TRŽIŠNE EKONOMIJE </vt:lpstr>
      <vt:lpstr>3. MERKANTILIZAM</vt:lpstr>
      <vt:lpstr>Osnovni stavovi merkantilističkog ekonomskog učenja su:</vt:lpstr>
      <vt:lpstr>PowerPoint Presentation</vt:lpstr>
      <vt:lpstr>4. FIZIOKRATIZAM</vt:lpstr>
      <vt:lpstr>PowerPoint Presentation</vt:lpstr>
      <vt:lpstr>5. LIBERALNI KAPITALIZAM I RAZVOJ EKONOMSKE MISLI O TRŽIŠNOJ PRIVREDI</vt:lpstr>
      <vt:lpstr>PowerPoint Presentation</vt:lpstr>
      <vt:lpstr>PowerPoint Presentation</vt:lpstr>
      <vt:lpstr>6. DRŽAVNI KAPITALIZAM I RAZVOJ EKONOMSKE MISLI O TRŽIŠNOJ PRIVREDI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 </dc:title>
  <dc:creator>Aleksandra</dc:creator>
  <cp:lastModifiedBy>Aleksandra</cp:lastModifiedBy>
  <cp:revision>22</cp:revision>
  <dcterms:created xsi:type="dcterms:W3CDTF">2017-02-13T11:42:59Z</dcterms:created>
  <dcterms:modified xsi:type="dcterms:W3CDTF">2017-02-21T09:59:33Z</dcterms:modified>
</cp:coreProperties>
</file>